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5" r:id="rId3"/>
    <p:sldMasterId id="2147483659" r:id="rId4"/>
    <p:sldMasterId id="2147483669" r:id="rId5"/>
    <p:sldMasterId id="2147483674" r:id="rId6"/>
    <p:sldMasterId id="2147483677" r:id="rId7"/>
    <p:sldMasterId id="2147483679" r:id="rId8"/>
  </p:sldMasterIdLst>
  <p:notesMasterIdLst>
    <p:notesMasterId r:id="rId10"/>
  </p:notesMasterIdLst>
  <p:handoutMasterIdLst>
    <p:handoutMasterId r:id="rId36"/>
  </p:handoutMasterIdLst>
  <p:sldIdLst>
    <p:sldId id="603" r:id="rId9"/>
    <p:sldId id="2380" r:id="rId11"/>
    <p:sldId id="2381" r:id="rId12"/>
    <p:sldId id="739" r:id="rId13"/>
    <p:sldId id="2383" r:id="rId14"/>
    <p:sldId id="2346" r:id="rId15"/>
    <p:sldId id="2386" r:id="rId16"/>
    <p:sldId id="2430" r:id="rId17"/>
    <p:sldId id="2431" r:id="rId18"/>
    <p:sldId id="2432" r:id="rId19"/>
    <p:sldId id="2418" r:id="rId20"/>
    <p:sldId id="2421" r:id="rId21"/>
    <p:sldId id="2422" r:id="rId22"/>
    <p:sldId id="2419" r:id="rId23"/>
    <p:sldId id="2423" r:id="rId24"/>
    <p:sldId id="2424" r:id="rId25"/>
    <p:sldId id="2420" r:id="rId26"/>
    <p:sldId id="2425" r:id="rId27"/>
    <p:sldId id="2426" r:id="rId28"/>
    <p:sldId id="2427" r:id="rId29"/>
    <p:sldId id="2428" r:id="rId30"/>
    <p:sldId id="2429" r:id="rId31"/>
    <p:sldId id="2433" r:id="rId32"/>
    <p:sldId id="2434" r:id="rId33"/>
    <p:sldId id="2379" r:id="rId34"/>
    <p:sldId id="582" r:id="rId35"/>
  </p:sldIdLst>
  <p:sldSz cx="12196445" cy="6858000"/>
  <p:notesSz cx="6858000" cy="9144000"/>
  <p:custDataLst>
    <p:tags r:id="rId4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21815"/>
    <a:srgbClr val="1D1D1A"/>
    <a:srgbClr val="E9002F"/>
    <a:srgbClr val="91A2BF"/>
    <a:srgbClr val="66BA36"/>
    <a:srgbClr val="595757"/>
    <a:srgbClr val="E4EBEA"/>
    <a:srgbClr val="C00000"/>
    <a:srgbClr val="FF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72833802-FEF1-4C79-8D5D-14CF1EAF98D9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0" Type="http://schemas.openxmlformats.org/officeDocument/2006/relationships/tags" Target="tags/tag1.xml"/><Relationship Id="rId4" Type="http://schemas.openxmlformats.org/officeDocument/2006/relationships/slideMaster" Target="slideMasters/slideMaster3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0" Type="http://schemas.openxmlformats.org/officeDocument/2006/relationships/slide" Target="slides/slide11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1" Type="http://schemas.openxmlformats.org/officeDocument/2006/relationships/slide" Target="slides/slide2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83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43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395" marR="0" indent="-23939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395" indent="-23939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250" indent="-23685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5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755" indent="-23685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60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395" marR="0" indent="-23939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 </a:t>
            </a:r>
            <a:r>
              <a:rPr lang="en-US" altLang="zh-CN" dirty="0" err="1"/>
              <a:t>ddd</a:t>
            </a:r>
            <a:r>
              <a:rPr lang="zh-CN" altLang="en-US" dirty="0"/>
              <a:t> 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395" marR="0" indent="-23939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395" marR="0" indent="-23939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395" indent="-239395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250" indent="-236855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5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755" indent="-236855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60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565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239395" marR="0" indent="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Tx/>
              <a:buFont typeface="Arial" panose="020B0604020202020204" pitchFamily="34" charset="0"/>
              <a:buNone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marL="476250" marR="0" lvl="1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Tx/>
              <a:buFont typeface="Arial" panose="020B0604020202020204" pitchFamily="34" charset="0"/>
              <a:buChar char="◦"/>
              <a:defRPr/>
            </a:pPr>
            <a:r>
              <a:rPr lang="zh-CN" altLang="en-US" dirty="0"/>
              <a:t>单击此处编辑母版文本样式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23635" y="464895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3635" y="1132609"/>
            <a:ext cx="10963473" cy="5222471"/>
          </a:xfrm>
          <a:prstGeom prst="rect">
            <a:avLst/>
          </a:prstGeom>
          <a:noFill/>
        </p:spPr>
        <p:txBody>
          <a:bodyPr/>
          <a:lstStyle>
            <a:lvl1pPr marL="239395" marR="0" indent="-23939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90977" y="442035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sz="half" idx="1"/>
          </p:nvPr>
        </p:nvSpPr>
        <p:spPr>
          <a:xfrm>
            <a:off x="612745" y="1153391"/>
            <a:ext cx="5290949" cy="5256139"/>
          </a:xfrm>
          <a:prstGeom prst="rect">
            <a:avLst/>
          </a:prstGeom>
          <a:noFill/>
        </p:spPr>
        <p:txBody>
          <a:bodyPr/>
          <a:lstStyle>
            <a:lvl1pPr marL="239395" marR="0" indent="-23939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sz="half" idx="10"/>
          </p:nvPr>
        </p:nvSpPr>
        <p:spPr>
          <a:xfrm>
            <a:off x="6274388" y="1153391"/>
            <a:ext cx="5290949" cy="5256139"/>
          </a:xfrm>
          <a:prstGeom prst="rect">
            <a:avLst/>
          </a:prstGeom>
          <a:noFill/>
        </p:spPr>
        <p:txBody>
          <a:bodyPr/>
          <a:lstStyle>
            <a:lvl1pPr marL="239395" indent="-239395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250" indent="-236855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5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755" indent="-236855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60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395" indent="-23939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250" indent="-23685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755" indent="-23685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395" indent="-23939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250" indent="-23685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755" indent="-236855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  <a:endParaRPr lang="en-US" sz="8000" dirty="0">
              <a:solidFill>
                <a:srgbClr val="221815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395" marR="0" indent="-23939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23635" y="50645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3635" y="1194955"/>
            <a:ext cx="10963473" cy="5160125"/>
          </a:xfrm>
          <a:prstGeom prst="rect">
            <a:avLst/>
          </a:prstGeom>
          <a:noFill/>
        </p:spPr>
        <p:txBody>
          <a:bodyPr/>
          <a:lstStyle>
            <a:lvl1pPr marL="239395" marR="0" indent="-23939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481757" y="1163782"/>
            <a:ext cx="11161240" cy="521754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hyperlink" Target="https://github.com/chenzomi12/DeepLearningSystem" TargetMode="External"/><Relationship Id="rId8" Type="http://schemas.openxmlformats.org/officeDocument/2006/relationships/image" Target="../media/image5.png"/><Relationship Id="rId7" Type="http://schemas.openxmlformats.org/officeDocument/2006/relationships/hyperlink" Target="https://chenzomi12.github.io/" TargetMode="Externa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5.png"/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3" Type="http://schemas.openxmlformats.org/officeDocument/2006/relationships/theme" Target="../theme/theme3.xml"/><Relationship Id="rId12" Type="http://schemas.openxmlformats.org/officeDocument/2006/relationships/hyperlink" Target="https://chenzomi12.github.io/" TargetMode="External"/><Relationship Id="rId11" Type="http://schemas.openxmlformats.org/officeDocument/2006/relationships/image" Target="../media/image5.pn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7" Type="http://schemas.openxmlformats.org/officeDocument/2006/relationships/hyperlink" Target="https://chenzomi12.github.io/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8.jpeg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5.xml.rels><?xml version="1.0" encoding="UTF-8" standalone="yes"?>
<Relationships xmlns="http://schemas.openxmlformats.org/package/2006/relationships"><Relationship Id="rId5" Type="http://schemas.openxmlformats.org/officeDocument/2006/relationships/theme" Target="../theme/theme5.xml"/><Relationship Id="rId4" Type="http://schemas.openxmlformats.org/officeDocument/2006/relationships/hyperlink" Target="https://chenzomi12.github.io/" TargetMode="External"/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_rels/slideMaster6.xml.rels><?xml version="1.0" encoding="UTF-8" standalone="yes"?>
<Relationships xmlns="http://schemas.openxmlformats.org/package/2006/relationships"><Relationship Id="rId4" Type="http://schemas.openxmlformats.org/officeDocument/2006/relationships/theme" Target="../theme/theme6.xml"/><Relationship Id="rId3" Type="http://schemas.openxmlformats.org/officeDocument/2006/relationships/hyperlink" Target="https://chenzomi12.github.io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Masters/_rels/slideMaster7.xml.rels><?xml version="1.0" encoding="UTF-8" standalone="yes"?>
<Relationships xmlns="http://schemas.openxmlformats.org/package/2006/relationships"><Relationship Id="rId6" Type="http://schemas.openxmlformats.org/officeDocument/2006/relationships/theme" Target="../theme/theme7.xml"/><Relationship Id="rId5" Type="http://schemas.openxmlformats.org/officeDocument/2006/relationships/hyperlink" Target="https://github.com/chenzomi12/DeepLearningSystem" TargetMode="External"/><Relationship Id="rId4" Type="http://schemas.openxmlformats.org/officeDocument/2006/relationships/hyperlink" Target="https://chenzomi12.github.io/" TargetMode="External"/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/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5" smtClean="0">
                <a:solidFill>
                  <a:srgbClr val="1D1D1B"/>
                </a:solidFill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rPr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/>
          <p:cNvSpPr txBox="1"/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8" cstate="print">
            <a:alphaModFix amt="70000"/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/>
          <p:cNvSpPr txBox="1"/>
          <p:nvPr userDrawn="1"/>
        </p:nvSpPr>
        <p:spPr>
          <a:xfrm>
            <a:off x="8474645" y="6468770"/>
            <a:ext cx="3603206" cy="261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/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/>
              </a:rPr>
              <a:t>com/chenzomi12/AISystem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 anchor="ctr"/>
          <a:lstStyle/>
          <a:p>
            <a:pPr algn="ctr" defTabSz="988060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anose="020B0600070205080204" pitchFamily="34" charset="-128"/>
                <a:cs typeface="Arial" panose="020B0604020202020204" pitchFamily="34" charset="0"/>
              </a:rPr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/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alphaModFix amt="70000"/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/>
          <p:cNvSpPr txBox="1"/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E9002F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E9002F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0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/>
          <a:lstStyle/>
          <a:p>
            <a:pPr>
              <a:buClr>
                <a:srgbClr val="CC9900"/>
              </a:buClr>
              <a:buFont typeface="Wingdings" panose="05000000000000000000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Rectangle 86"/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 anchor="ctr"/>
          <a:lstStyle/>
          <a:p>
            <a:pPr algn="ctr" defTabSz="988060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anose="020B0600070205080204" pitchFamily="34" charset="-128"/>
                <a:cs typeface="Arial" panose="020B0604020202020204" pitchFamily="34" charset="0"/>
              </a:rPr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/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11" cstate="print">
            <a:alphaModFix amt="70000"/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/>
          <p:cNvSpPr txBox="1"/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1218565" rtl="0" eaLnBrk="1" latinLnBrk="0" hangingPunct="1">
        <a:spcBef>
          <a:spcPct val="0"/>
        </a:spcBef>
        <a:buNone/>
        <a:defRPr sz="58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95" kern="1200">
          <a:solidFill>
            <a:schemeClr val="tx1"/>
          </a:solidFill>
          <a:latin typeface="+mn-lt"/>
          <a:ea typeface="+mn-ea"/>
          <a:cs typeface="+mn-cs"/>
        </a:defRPr>
      </a:lvl1pPr>
      <a:lvl2pPr marL="989965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3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29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193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153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13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09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969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5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1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7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3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9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89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/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6" cstate="print">
            <a:alphaModFix amt="70000"/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/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/>
          <p:cNvSpPr txBox="1"/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 anchor="ctr"/>
          <a:lstStyle/>
          <a:p>
            <a:pPr algn="ctr" defTabSz="988060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anose="020B0600070205080204" pitchFamily="34" charset="-128"/>
                <a:cs typeface="Arial" panose="020B0604020202020204" pitchFamily="34" charset="0"/>
              </a:rPr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1218565" rtl="0" eaLnBrk="1" latinLnBrk="0" hangingPunct="1">
        <a:spcBef>
          <a:spcPct val="0"/>
        </a:spcBef>
        <a:buNone/>
        <a:defRPr sz="58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95" kern="1200">
          <a:solidFill>
            <a:schemeClr val="tx1"/>
          </a:solidFill>
          <a:latin typeface="+mn-lt"/>
          <a:ea typeface="+mn-ea"/>
          <a:cs typeface="+mn-cs"/>
        </a:defRPr>
      </a:lvl1pPr>
      <a:lvl2pPr marL="989965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3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296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193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153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13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09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9695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5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1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7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33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9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895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/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R153 G0 B0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LT Medium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Arial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7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R153 G0 B0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黑体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:20-22pt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) :18pt  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黑色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LT Regular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Arial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7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:18-20pt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黑色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</a:t>
            </a:r>
            <a:endParaRPr lang="zh-CN" altLang="en-US" sz="1400" b="1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/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1" name="Group 18"/>
            <p:cNvGrpSpPr/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/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3" name="Rectangle 20"/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4" name="Rectangle 21"/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5" name="Rectangle 22"/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2" name="Group 23"/>
            <p:cNvGrpSpPr/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/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9" name="Rectangle 25"/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0" name="Rectangle 26"/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" name="Rectangle 27"/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3" name="Group 28"/>
            <p:cNvGrpSpPr/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/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" name="Rectangle 30"/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6" name="Rectangle 31"/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7" name="Rectangle 32"/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4" name="Group 33"/>
            <p:cNvGrpSpPr/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/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" name="Rectangle 35"/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2" name="Rectangle 36"/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3" name="Rectangle 37"/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5" name="Group 38"/>
            <p:cNvGrpSpPr/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/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Rectangle 40"/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8" name="Rectangle 41"/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9" name="Rectangle 42"/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6" name="Group 43"/>
            <p:cNvGrpSpPr/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/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Rectangle 45"/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Rectangle 46"/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Rectangle 47"/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7" name="Group 48"/>
            <p:cNvGrpSpPr/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/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" name="Rectangle 50"/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Rectangle 51"/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Rectangle 52"/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8" name="Group 53"/>
            <p:cNvGrpSpPr/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/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" name="Rectangle 55"/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Rectangle 56"/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Rectangle 57"/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9" name="Group 58"/>
            <p:cNvGrpSpPr/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/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Rectangle 60"/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" name="Rectangle 61"/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Rectangle 62"/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0" name="Group 63"/>
            <p:cNvGrpSpPr/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/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Rectangle 65"/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" name="Rectangle 66"/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Rectangle 67"/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1" name="Group 68"/>
            <p:cNvGrpSpPr/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/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" name="Rectangle 70"/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Rectangle 71"/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Rectangle 72"/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2" name="Group 73"/>
            <p:cNvGrpSpPr/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/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" name="Rectangle 75"/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" name="Rectangle 76"/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" name="Rectangle 77"/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3" name="Group 78"/>
            <p:cNvGrpSpPr/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/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Rectangle 80"/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Rectangle 81"/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" name="Rectangle 82"/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76" name="Rectangle 83"/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配色参考方案：</a:t>
            </a:r>
            <a:endParaRPr lang="zh-CN" altLang="en-US" sz="1335" dirty="0">
              <a:solidFill>
                <a:srgbClr val="374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建议同一页面内不超过四种颜色，以下是</a:t>
            </a:r>
            <a:r>
              <a:rPr lang="en-US" altLang="zh-CN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组配色方案，同一页面内只选择一组使用。（仅供参考）</a:t>
            </a:r>
            <a:endParaRPr lang="zh-CN" altLang="en-US" sz="1335" dirty="0">
              <a:solidFill>
                <a:srgbClr val="374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Rectangle 84"/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客户或者合作伙伴的标志放在右上角</a:t>
            </a:r>
            <a:r>
              <a:rPr lang="en-US" altLang="zh-CN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335" dirty="0">
              <a:solidFill>
                <a:srgbClr val="374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Rectangle 86"/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 anchor="ctr"/>
          <a:lstStyle/>
          <a:p>
            <a:pPr algn="ctr" defTabSz="988060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anose="020B0600070205080204" pitchFamily="34" charset="-128"/>
                <a:cs typeface="Arial" panose="020B0604020202020204" pitchFamily="34" charset="0"/>
              </a:rPr>
            </a:fld>
            <a:endParaRPr lang="en-GB" sz="900" dirty="0">
              <a:solidFill>
                <a:schemeClr val="tx1"/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/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/>
          <p:cNvPicPr>
            <a:picLocks noChangeAspect="1"/>
          </p:cNvPicPr>
          <p:nvPr userDrawn="1"/>
        </p:nvPicPr>
        <p:blipFill>
          <a:blip r:embed="rId3" cstate="print">
            <a:alphaModFix amt="70000"/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/>
          <p:cNvSpPr txBox="1"/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/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/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R153 G0 B0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LT Medium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Arial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7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R153 G0 B0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黑体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:20-22pt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) :18pt  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黑色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LT Regular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 Arial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7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:18-20pt</a:t>
            </a: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黑色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  <a:p>
            <a:pPr marL="457200" indent="-457200" algn="r" eaLnBrk="0" hangingPunct="0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rPr>
              <a:t> </a:t>
            </a:r>
            <a:endParaRPr lang="zh-CN" altLang="en-US" sz="1400" b="1" dirty="0">
              <a:solidFill>
                <a:srgbClr val="374154"/>
              </a:solidFill>
              <a:latin typeface="Gill Sans MT" panose="020B05020201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/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1" name="Group 18"/>
            <p:cNvGrpSpPr/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/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3" name="Rectangle 20"/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4" name="Rectangle 21"/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5" name="Rectangle 22"/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2" name="Group 23"/>
            <p:cNvGrpSpPr/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/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9" name="Rectangle 25"/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0" name="Rectangle 26"/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" name="Rectangle 27"/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3" name="Group 28"/>
            <p:cNvGrpSpPr/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/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" name="Rectangle 30"/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6" name="Rectangle 31"/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7" name="Rectangle 32"/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4" name="Group 33"/>
            <p:cNvGrpSpPr/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/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" name="Rectangle 35"/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2" name="Rectangle 36"/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3" name="Rectangle 37"/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5" name="Group 38"/>
            <p:cNvGrpSpPr/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/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Rectangle 40"/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8" name="Rectangle 41"/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9" name="Rectangle 42"/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6" name="Group 43"/>
            <p:cNvGrpSpPr/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/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Rectangle 45"/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Rectangle 46"/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Rectangle 47"/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7" name="Group 48"/>
            <p:cNvGrpSpPr/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/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9" name="Rectangle 50"/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Rectangle 51"/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Rectangle 52"/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8" name="Group 53"/>
            <p:cNvGrpSpPr/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/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5" name="Rectangle 55"/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Rectangle 56"/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Rectangle 57"/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9" name="Group 58"/>
            <p:cNvGrpSpPr/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/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Rectangle 60"/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2" name="Rectangle 61"/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Rectangle 62"/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0" name="Group 63"/>
            <p:cNvGrpSpPr/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/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Rectangle 65"/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" name="Rectangle 66"/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Rectangle 67"/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1" name="Group 68"/>
            <p:cNvGrpSpPr/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/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" name="Rectangle 70"/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Rectangle 71"/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Rectangle 72"/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2" name="Group 73"/>
            <p:cNvGrpSpPr/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/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" name="Rectangle 75"/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" name="Rectangle 76"/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" name="Rectangle 77"/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3" name="Group 78"/>
            <p:cNvGrpSpPr/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/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Rectangle 80"/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Rectangle 81"/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" name="Rectangle 82"/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76" name="Rectangle 83"/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配色参考方案：</a:t>
            </a:r>
            <a:endParaRPr lang="zh-CN" altLang="en-US" sz="1335" dirty="0">
              <a:solidFill>
                <a:srgbClr val="374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建议同一页面内不超过四种颜色，以下是</a:t>
            </a:r>
            <a:r>
              <a:rPr lang="en-US" altLang="zh-CN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组配色方案，同一页面内只选择一组使用。（仅供参考）</a:t>
            </a:r>
            <a:endParaRPr lang="zh-CN" altLang="en-US" sz="1335" dirty="0">
              <a:solidFill>
                <a:srgbClr val="374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Rectangle 84"/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客户或者合作伙伴的标志放在右上角</a:t>
            </a:r>
            <a:r>
              <a:rPr lang="en-US" altLang="zh-CN" sz="1335" dirty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335" dirty="0">
              <a:solidFill>
                <a:srgbClr val="374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Rectangle 86"/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 anchor="ctr"/>
          <a:lstStyle/>
          <a:p>
            <a:pPr algn="ctr" defTabSz="988060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anose="020B0600070205080204" pitchFamily="34" charset="-128"/>
                <a:cs typeface="Arial" panose="020B0604020202020204" pitchFamily="34" charset="0"/>
              </a:rPr>
            </a:fld>
            <a:endParaRPr lang="en-GB" sz="900" dirty="0">
              <a:solidFill>
                <a:schemeClr val="bg1"/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/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/>
          <p:cNvPicPr>
            <a:picLocks noChangeAspect="1"/>
          </p:cNvPicPr>
          <p:nvPr userDrawn="1"/>
        </p:nvPicPr>
        <p:blipFill>
          <a:blip r:embed="rId2" cstate="print">
            <a:alphaModFix amt="70000"/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/>
          <p:cNvSpPr txBox="1"/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3"/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5" name="Text Placeholder 1"/>
          <p:cNvSpPr txBox="1"/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80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80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  <a:endParaRPr kumimoji="1" lang="en-US" altLang="zh-CN" sz="850" baseline="0" dirty="0">
              <a:solidFill>
                <a:srgbClr val="1D1D1B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ts val="1065"/>
              </a:lnSpc>
            </a:pPr>
            <a:endParaRPr kumimoji="1" lang="zh-CN" altLang="en-US" sz="780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/>
          <p:cNvSpPr txBox="1"/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每个组织，构建万物互联的智能世界</a:t>
            </a:r>
            <a:endParaRPr kumimoji="1" lang="zh-CN" altLang="en-US" sz="1300" dirty="0">
              <a:solidFill>
                <a:srgbClr val="1D1D1B"/>
              </a:solidFill>
              <a:latin typeface="Gill Sans MT" panose="020B0502020104020203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Subtitle 6"/>
          <p:cNvSpPr txBox="1"/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5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2" cstate="screen">
              <a:alphaModFix amt="33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/>
          <a:lstStyle/>
          <a:p>
            <a:pPr>
              <a:buClr>
                <a:srgbClr val="CC9900"/>
              </a:buClr>
              <a:buFont typeface="Wingdings" panose="05000000000000000000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TextBox 2"/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alphaModFix amt="70000"/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/>
          <p:cNvSpPr txBox="1"/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/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com/chenzomi12/AISystem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  <p:txStyles>
    <p:titleStyle>
      <a:lvl1pPr algn="ctr" defTabSz="1188085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微软雅黑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8085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None/>
        <a:defRPr sz="1820" kern="1200">
          <a:solidFill>
            <a:srgbClr val="FFFFFF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93725" indent="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20" kern="1200">
          <a:solidFill>
            <a:schemeClr val="tx1"/>
          </a:solidFill>
          <a:latin typeface="+mn-lt"/>
          <a:ea typeface="+mn-ea"/>
          <a:cs typeface="+mn-cs"/>
        </a:defRPr>
      </a:lvl2pPr>
      <a:lvl3pPr marL="1188085" indent="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81810" indent="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375535" indent="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86016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45452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504825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2pPr>
      <a:lvl3pPr marL="118808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3pPr>
      <a:lvl4pPr marL="178181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37553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296926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56362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15734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475107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.emf"/><Relationship Id="rId1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emf"/><Relationship Id="rId1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9.emf"/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emf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" t="9323" r="125" b="7437"/>
          <a:stretch>
            <a:fillRect/>
          </a:stretch>
        </p:blipFill>
        <p:spPr>
          <a:xfrm>
            <a:off x="0" y="-83308"/>
            <a:ext cx="12191999" cy="6943834"/>
          </a:xfrm>
          <a:prstGeom prst="rect">
            <a:avLst/>
          </a:prstGeom>
        </p:spPr>
      </p:pic>
      <p:sp>
        <p:nvSpPr>
          <p:cNvPr id="10" name="标题 1"/>
          <p:cNvSpPr txBox="1"/>
          <p:nvPr/>
        </p:nvSpPr>
        <p:spPr>
          <a:xfrm>
            <a:off x="0" y="1366345"/>
            <a:ext cx="12192000" cy="3622415"/>
          </a:xfrm>
          <a:prstGeom prst="rect">
            <a:avLst/>
          </a:prstGeom>
          <a:solidFill>
            <a:srgbClr val="1D1D1A">
              <a:alpha val="69804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5pPr>
            <a:lvl6pPr marL="609600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6pPr>
            <a:lvl7pPr marL="1218565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7pPr>
            <a:lvl8pPr marL="1828165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8pPr>
            <a:lvl9pPr marL="2437765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9pPr>
          </a:lstStyle>
          <a:p>
            <a:pPr algn="ctr"/>
            <a:endParaRPr lang="zh-CN" altLang="en-US" sz="115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1191023" y="1646898"/>
            <a:ext cx="6346890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5pPr>
            <a:lvl6pPr marL="609600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6pPr>
            <a:lvl7pPr marL="1218565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7pPr>
            <a:lvl8pPr marL="1828165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8pPr>
            <a:lvl9pPr marL="2437765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9pPr>
          </a:lstStyle>
          <a:p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集合通信</a:t>
            </a:r>
            <a:endParaRPr lang="zh-CN" altLang="en-US" sz="40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23929" y="2653011"/>
            <a:ext cx="9033242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1500" b="1" kern="0" dirty="0">
                <a:solidFill>
                  <a:schemeClr val="tx2"/>
                </a:solidFill>
                <a:latin typeface="+mj-ea"/>
                <a:ea typeface="+mj-ea"/>
              </a:rPr>
              <a:t>集合通信原语</a:t>
            </a:r>
            <a:endParaRPr lang="zh-CN" altLang="en-US" sz="11500" b="1" kern="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3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9142821" y="1765738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69891" y="1807778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HCCL</a:t>
            </a:r>
            <a:r>
              <a:rPr lang="zh-CN" altLang="en-US" dirty="0"/>
              <a:t> 对通信操作支持情况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3015" y="1208659"/>
            <a:ext cx="8870731" cy="51738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7200" dirty="0"/>
              <a:t>通信操作</a:t>
            </a:r>
            <a:r>
              <a:rPr lang="en-US" altLang="zh-CN" sz="7200" dirty="0"/>
              <a:t>/</a:t>
            </a:r>
            <a:r>
              <a:rPr lang="zh-CN" altLang="en-US" sz="7200" dirty="0"/>
              <a:t>原语</a:t>
            </a:r>
            <a:endParaRPr lang="en-US" altLang="zh-CN" sz="7200" dirty="0"/>
          </a:p>
          <a:p>
            <a:r>
              <a:rPr lang="en-US" altLang="zh-CN" dirty="0"/>
              <a:t>02.</a:t>
            </a:r>
            <a:r>
              <a:rPr lang="zh-CN" altLang="en-US" dirty="0"/>
              <a:t> 一对多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Broadcast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7631758" y="1095649"/>
            <a:ext cx="4021937" cy="5160125"/>
          </a:xfrm>
        </p:spPr>
        <p:txBody>
          <a:bodyPr anchor="ctr"/>
          <a:lstStyle/>
          <a:p>
            <a:r>
              <a:rPr lang="zh-CN" altLang="en-US" dirty="0">
                <a:solidFill>
                  <a:srgbClr val="59595A"/>
                </a:solidFill>
              </a:rPr>
              <a:t>单个 </a:t>
            </a:r>
            <a:r>
              <a:rPr lang="en-US" altLang="zh-CN" dirty="0">
                <a:solidFill>
                  <a:srgbClr val="59595A"/>
                </a:solidFill>
              </a:rPr>
              <a:t>rank</a:t>
            </a:r>
            <a:r>
              <a:rPr lang="zh-CN" altLang="en-US" dirty="0">
                <a:solidFill>
                  <a:srgbClr val="59595A"/>
                </a:solidFill>
              </a:rPr>
              <a:t> 把自身的数据发送到集群中的其他 </a:t>
            </a:r>
            <a:r>
              <a:rPr lang="en-US" altLang="zh-CN" dirty="0">
                <a:solidFill>
                  <a:srgbClr val="59595A"/>
                </a:solidFill>
              </a:rPr>
              <a:t>rank</a:t>
            </a:r>
            <a:r>
              <a:rPr lang="zh-CN" altLang="en-US" dirty="0">
                <a:solidFill>
                  <a:srgbClr val="59595A"/>
                </a:solidFill>
              </a:rPr>
              <a:t>。</a:t>
            </a:r>
            <a:endParaRPr lang="en-US" altLang="zh-CN" dirty="0">
              <a:solidFill>
                <a:srgbClr val="59595A"/>
              </a:solidFill>
            </a:endParaRPr>
          </a:p>
          <a:p>
            <a:endParaRPr lang="en-US" altLang="zh-CN" dirty="0">
              <a:solidFill>
                <a:srgbClr val="59595A"/>
              </a:solidFill>
            </a:endParaRP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网络参数 </a:t>
            </a:r>
            <a:r>
              <a:rPr lang="en-US" altLang="zh-CN" dirty="0">
                <a:solidFill>
                  <a:srgbClr val="C00000"/>
                </a:solidFill>
              </a:rPr>
              <a:t>Init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Weight</a:t>
            </a:r>
            <a:r>
              <a:rPr lang="zh-CN" altLang="en-US" dirty="0">
                <a:solidFill>
                  <a:srgbClr val="C00000"/>
                </a:solidFill>
              </a:rPr>
              <a:t> 的初始化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数据并行 </a:t>
            </a:r>
            <a:r>
              <a:rPr lang="en-US" altLang="zh-CN" dirty="0">
                <a:solidFill>
                  <a:srgbClr val="C00000"/>
                </a:solidFill>
              </a:rPr>
              <a:t>DP</a:t>
            </a:r>
            <a:r>
              <a:rPr lang="zh-CN" altLang="en-US" dirty="0">
                <a:solidFill>
                  <a:srgbClr val="C00000"/>
                </a:solidFill>
              </a:rPr>
              <a:t> 对数据分发初始化；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AllReduce</a:t>
            </a:r>
            <a:r>
              <a:rPr lang="zh-CN" altLang="en-US" dirty="0">
                <a:solidFill>
                  <a:srgbClr val="C00000"/>
                </a:solidFill>
              </a:rPr>
              <a:t> 里的 </a:t>
            </a:r>
            <a:r>
              <a:rPr lang="en-US" altLang="zh-CN" dirty="0">
                <a:solidFill>
                  <a:srgbClr val="C00000"/>
                </a:solidFill>
              </a:rPr>
              <a:t>broadcast + reduce</a:t>
            </a:r>
            <a:r>
              <a:rPr lang="zh-CN" altLang="en-US" dirty="0">
                <a:solidFill>
                  <a:srgbClr val="C00000"/>
                </a:solidFill>
              </a:rPr>
              <a:t> 组合里的 </a:t>
            </a:r>
            <a:r>
              <a:rPr lang="en-US" altLang="zh-CN" dirty="0">
                <a:solidFill>
                  <a:srgbClr val="C00000"/>
                </a:solidFill>
              </a:rPr>
              <a:t>broadcast</a:t>
            </a:r>
            <a:r>
              <a:rPr lang="zh-CN" altLang="en-US" dirty="0">
                <a:solidFill>
                  <a:srgbClr val="C00000"/>
                </a:solidFill>
              </a:rPr>
              <a:t> 操作；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17" y="1562141"/>
            <a:ext cx="6242398" cy="18679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17" y="4078168"/>
            <a:ext cx="6242398" cy="17111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Scatter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>
          <a:xfrm>
            <a:off x="7726350" y="945009"/>
            <a:ext cx="3885303" cy="5160125"/>
          </a:xfrm>
        </p:spPr>
        <p:txBody>
          <a:bodyPr anchor="ctr"/>
          <a:lstStyle/>
          <a:p>
            <a:r>
              <a:rPr lang="zh-CN" altLang="en-US" dirty="0">
                <a:solidFill>
                  <a:srgbClr val="59595A"/>
                </a:solidFill>
              </a:rPr>
              <a:t>将主节点的数据进行划分并散布至其他指定的 </a:t>
            </a:r>
            <a:r>
              <a:rPr lang="en-US" altLang="zh-CN" dirty="0">
                <a:solidFill>
                  <a:srgbClr val="59595A"/>
                </a:solidFill>
              </a:rPr>
              <a:t>Rank</a:t>
            </a:r>
            <a:r>
              <a:rPr lang="zh-CN" altLang="en-US" dirty="0">
                <a:solidFill>
                  <a:srgbClr val="59595A"/>
                </a:solidFill>
              </a:rPr>
              <a:t>。</a:t>
            </a:r>
            <a:endParaRPr lang="en-US" altLang="zh-CN" dirty="0">
              <a:solidFill>
                <a:srgbClr val="59595A"/>
              </a:solidFill>
            </a:endParaRPr>
          </a:p>
          <a:p>
            <a:endParaRPr lang="en-US" altLang="zh-CN" dirty="0">
              <a:solidFill>
                <a:srgbClr val="59595A"/>
              </a:solidFill>
            </a:endParaRPr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Reduce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Scatter</a:t>
            </a:r>
            <a:r>
              <a:rPr lang="zh-CN" altLang="en-US" dirty="0">
                <a:solidFill>
                  <a:srgbClr val="C00000"/>
                </a:solidFill>
              </a:rPr>
              <a:t> 组合里的 </a:t>
            </a:r>
            <a:r>
              <a:rPr lang="en-US" altLang="zh-CN" dirty="0">
                <a:solidFill>
                  <a:srgbClr val="C00000"/>
                </a:solidFill>
              </a:rPr>
              <a:t>Scatter</a:t>
            </a:r>
            <a:r>
              <a:rPr lang="zh-CN" altLang="en-US" dirty="0">
                <a:solidFill>
                  <a:srgbClr val="C00000"/>
                </a:solidFill>
              </a:rPr>
              <a:t>操作；</a:t>
            </a:r>
            <a:endParaRPr lang="zh-CN" altLang="en-US" dirty="0">
              <a:solidFill>
                <a:srgbClr val="C00000"/>
              </a:solidFill>
            </a:endParaRP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流水并行里初始化时将模型 </a:t>
            </a:r>
            <a:r>
              <a:rPr lang="en-US" altLang="zh-CN" dirty="0">
                <a:solidFill>
                  <a:srgbClr val="C00000"/>
                </a:solidFill>
              </a:rPr>
              <a:t>Scatter</a:t>
            </a:r>
            <a:r>
              <a:rPr lang="zh-CN" altLang="en-US" dirty="0">
                <a:solidFill>
                  <a:srgbClr val="C00000"/>
                </a:solidFill>
              </a:rPr>
              <a:t> 到不同 </a:t>
            </a:r>
            <a:r>
              <a:rPr lang="en-US" altLang="zh-CN" dirty="0">
                <a:solidFill>
                  <a:srgbClr val="C00000"/>
                </a:solidFill>
              </a:rPr>
              <a:t>Rank</a:t>
            </a:r>
            <a:r>
              <a:rPr lang="zh-CN" altLang="en-US" dirty="0">
                <a:solidFill>
                  <a:srgbClr val="C00000"/>
                </a:solidFill>
              </a:rPr>
              <a:t> 上；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35" y="1516912"/>
            <a:ext cx="6454800" cy="20081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35" y="3893709"/>
            <a:ext cx="6454800" cy="1769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7200" dirty="0"/>
              <a:t>通信操作</a:t>
            </a:r>
            <a:r>
              <a:rPr lang="en-US" altLang="zh-CN" sz="7200" dirty="0"/>
              <a:t>/</a:t>
            </a:r>
            <a:r>
              <a:rPr lang="zh-CN" altLang="en-US" sz="7200" dirty="0"/>
              <a:t>原语</a:t>
            </a:r>
            <a:endParaRPr lang="en-US" altLang="zh-CN" sz="7200" dirty="0"/>
          </a:p>
          <a:p>
            <a:r>
              <a:rPr lang="en-US" altLang="zh-CN" dirty="0"/>
              <a:t>03.</a:t>
            </a:r>
            <a:r>
              <a:rPr lang="zh-CN" altLang="en-US" dirty="0"/>
              <a:t> 多对一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Reduce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7767145" y="1194955"/>
            <a:ext cx="3819963" cy="5160125"/>
          </a:xfrm>
        </p:spPr>
        <p:txBody>
          <a:bodyPr anchor="ctr"/>
          <a:lstStyle/>
          <a:p>
            <a:pPr>
              <a:lnSpc>
                <a:spcPct val="120000"/>
              </a:lnSpc>
            </a:pPr>
            <a:r>
              <a:rPr lang="zh-CN" altLang="en-US" dirty="0"/>
              <a:t>把多个 </a:t>
            </a:r>
            <a:r>
              <a:rPr lang="en-US" altLang="zh-CN" dirty="0"/>
              <a:t>Rank</a:t>
            </a:r>
            <a:r>
              <a:rPr lang="zh-CN" altLang="en-US" dirty="0"/>
              <a:t> 的数据规约运算到一个 </a:t>
            </a:r>
            <a:r>
              <a:rPr lang="en-US" altLang="zh-CN" dirty="0"/>
              <a:t>Rank</a:t>
            </a:r>
            <a:r>
              <a:rPr lang="zh-CN" altLang="en-US" dirty="0"/>
              <a:t> 上。</a:t>
            </a:r>
            <a:endParaRPr lang="en-US" altLang="zh-CN" dirty="0">
              <a:solidFill>
                <a:srgbClr val="59595A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59595A"/>
                </a:solidFill>
              </a:rPr>
              <a:t>细分可以包括：</a:t>
            </a:r>
            <a:r>
              <a:rPr lang="en-US" altLang="zh-CN" dirty="0">
                <a:solidFill>
                  <a:srgbClr val="59595A"/>
                </a:solidFill>
              </a:rPr>
              <a:t>SUM</a:t>
            </a:r>
            <a:r>
              <a:rPr lang="zh-CN" altLang="en-US" dirty="0">
                <a:solidFill>
                  <a:srgbClr val="59595A"/>
                </a:solidFill>
              </a:rPr>
              <a:t>、</a:t>
            </a:r>
            <a:r>
              <a:rPr lang="en-US" altLang="zh-CN" dirty="0">
                <a:solidFill>
                  <a:srgbClr val="59595A"/>
                </a:solidFill>
              </a:rPr>
              <a:t>MIN</a:t>
            </a:r>
            <a:r>
              <a:rPr lang="zh-CN" altLang="en-US" dirty="0">
                <a:solidFill>
                  <a:srgbClr val="59595A"/>
                </a:solidFill>
              </a:rPr>
              <a:t>、</a:t>
            </a:r>
            <a:r>
              <a:rPr lang="en-US" altLang="zh-CN" dirty="0">
                <a:solidFill>
                  <a:srgbClr val="59595A"/>
                </a:solidFill>
              </a:rPr>
              <a:t>MAX</a:t>
            </a:r>
            <a:r>
              <a:rPr lang="zh-CN" altLang="en-US" dirty="0">
                <a:solidFill>
                  <a:srgbClr val="59595A"/>
                </a:solidFill>
              </a:rPr>
              <a:t>、</a:t>
            </a:r>
            <a:r>
              <a:rPr lang="en-US" altLang="zh-CN" dirty="0">
                <a:solidFill>
                  <a:srgbClr val="59595A"/>
                </a:solidFill>
              </a:rPr>
              <a:t>PROD</a:t>
            </a:r>
            <a:r>
              <a:rPr lang="zh-CN" altLang="en-US" dirty="0">
                <a:solidFill>
                  <a:srgbClr val="59595A"/>
                </a:solidFill>
              </a:rPr>
              <a:t>、</a:t>
            </a:r>
            <a:r>
              <a:rPr lang="en-US" altLang="zh-CN" dirty="0">
                <a:solidFill>
                  <a:srgbClr val="59595A"/>
                </a:solidFill>
              </a:rPr>
              <a:t>LOR</a:t>
            </a:r>
            <a:r>
              <a:rPr lang="zh-CN" altLang="en-US" dirty="0">
                <a:solidFill>
                  <a:srgbClr val="59595A"/>
                </a:solidFill>
              </a:rPr>
              <a:t> 等类型的规约操作。</a:t>
            </a:r>
            <a:endParaRPr lang="en-US" altLang="zh-CN" dirty="0">
              <a:solidFill>
                <a:srgbClr val="59595A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rgbClr val="59595A"/>
              </a:solidFill>
            </a:endParaRPr>
          </a:p>
          <a:p>
            <a:pPr marL="239395" lvl="1" indent="-23939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C00000"/>
                </a:solidFill>
              </a:rPr>
              <a:t>AllReduce</a:t>
            </a:r>
            <a:r>
              <a:rPr lang="zh-CN" altLang="en-US" sz="2000" dirty="0">
                <a:solidFill>
                  <a:srgbClr val="C00000"/>
                </a:solidFill>
              </a:rPr>
              <a:t> 里的 </a:t>
            </a:r>
            <a:r>
              <a:rPr lang="en-US" altLang="zh-CN" sz="2000" dirty="0">
                <a:solidFill>
                  <a:srgbClr val="C00000"/>
                </a:solidFill>
              </a:rPr>
              <a:t>Broadcast</a:t>
            </a:r>
            <a:r>
              <a:rPr lang="zh-CN" altLang="en-US" sz="2000" dirty="0">
                <a:solidFill>
                  <a:srgbClr val="C00000"/>
                </a:solidFill>
              </a:rPr>
              <a:t>，</a:t>
            </a:r>
            <a:r>
              <a:rPr lang="en-US" altLang="zh-CN" sz="2000" dirty="0">
                <a:solidFill>
                  <a:srgbClr val="C00000"/>
                </a:solidFill>
              </a:rPr>
              <a:t>Reduce</a:t>
            </a:r>
            <a:r>
              <a:rPr lang="zh-CN" altLang="en-US" sz="2000" dirty="0">
                <a:solidFill>
                  <a:srgbClr val="C00000"/>
                </a:solidFill>
              </a:rPr>
              <a:t> 组合 </a:t>
            </a:r>
            <a:r>
              <a:rPr lang="en-US" altLang="zh-CN" sz="2000" dirty="0">
                <a:solidFill>
                  <a:srgbClr val="C00000"/>
                </a:solidFill>
              </a:rPr>
              <a:t>Reduce</a:t>
            </a:r>
            <a:r>
              <a:rPr lang="zh-CN" altLang="en-US" sz="2000" dirty="0">
                <a:solidFill>
                  <a:srgbClr val="C00000"/>
                </a:solidFill>
              </a:rPr>
              <a:t> 操作；</a:t>
            </a:r>
            <a:endParaRPr lang="zh-CN" altLang="en-US" sz="2000" dirty="0">
              <a:solidFill>
                <a:srgbClr val="C00000"/>
              </a:solidFill>
            </a:endParaRPr>
          </a:p>
          <a:p>
            <a:pPr marL="239395" lvl="1" indent="-23939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C00000"/>
                </a:solidFill>
              </a:rPr>
              <a:t>Reduce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Scatter</a:t>
            </a:r>
            <a:r>
              <a:rPr lang="zh-CN" altLang="en-US" sz="2000" dirty="0">
                <a:solidFill>
                  <a:srgbClr val="C00000"/>
                </a:solidFill>
              </a:rPr>
              <a:t> 组合里的 </a:t>
            </a:r>
            <a:r>
              <a:rPr lang="en-US" altLang="zh-CN" sz="2000" dirty="0">
                <a:solidFill>
                  <a:srgbClr val="C00000"/>
                </a:solidFill>
              </a:rPr>
              <a:t>Reduce</a:t>
            </a:r>
            <a:r>
              <a:rPr lang="zh-CN" altLang="en-US" sz="2000" dirty="0">
                <a:solidFill>
                  <a:srgbClr val="C00000"/>
                </a:solidFill>
              </a:rPr>
              <a:t>操作；</a:t>
            </a:r>
            <a:endParaRPr lang="zh-CN" altLang="en-US" sz="2000" dirty="0">
              <a:solidFill>
                <a:srgbClr val="C00000"/>
              </a:solidFill>
            </a:endParaRPr>
          </a:p>
          <a:p>
            <a:pPr marL="239395" lvl="1" indent="-23939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</a:rPr>
              <a:t>大模型训练权重 </a:t>
            </a:r>
            <a:r>
              <a:rPr lang="en-US" altLang="zh-CN" sz="2000" dirty="0">
                <a:solidFill>
                  <a:srgbClr val="C00000"/>
                </a:solidFill>
              </a:rPr>
              <a:t>CKPT</a:t>
            </a:r>
            <a:r>
              <a:rPr lang="zh-CN" altLang="en-US" sz="2000" dirty="0">
                <a:solidFill>
                  <a:srgbClr val="C00000"/>
                </a:solidFill>
              </a:rPr>
              <a:t> 保存；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35" y="3707201"/>
            <a:ext cx="6824135" cy="18820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37" y="1844824"/>
            <a:ext cx="6824133" cy="1011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Gather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>
          <a:xfrm>
            <a:off x="7462345" y="1194955"/>
            <a:ext cx="4124763" cy="5160125"/>
          </a:xfrm>
        </p:spPr>
        <p:txBody>
          <a:bodyPr anchor="ctr"/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59595A"/>
                </a:solidFill>
              </a:rPr>
              <a:t>将多个 </a:t>
            </a:r>
            <a:r>
              <a:rPr lang="en-US" altLang="zh-CN" dirty="0">
                <a:solidFill>
                  <a:srgbClr val="59595A"/>
                </a:solidFill>
              </a:rPr>
              <a:t>rank</a:t>
            </a:r>
            <a:r>
              <a:rPr lang="zh-CN" altLang="en-US" dirty="0">
                <a:solidFill>
                  <a:srgbClr val="59595A"/>
                </a:solidFill>
              </a:rPr>
              <a:t> 上的数据收集到 </a:t>
            </a:r>
            <a:r>
              <a:rPr lang="en-US" altLang="zh-CN" dirty="0">
                <a:solidFill>
                  <a:srgbClr val="59595A"/>
                </a:solidFill>
              </a:rPr>
              <a:t>rank</a:t>
            </a:r>
            <a:r>
              <a:rPr lang="zh-CN" altLang="en-US" dirty="0">
                <a:solidFill>
                  <a:srgbClr val="59595A"/>
                </a:solidFill>
              </a:rPr>
              <a:t>上，</a:t>
            </a:r>
            <a:r>
              <a:rPr lang="en-US" altLang="zh-CN" dirty="0">
                <a:solidFill>
                  <a:srgbClr val="59595A"/>
                </a:solidFill>
              </a:rPr>
              <a:t>Gather</a:t>
            </a:r>
            <a:r>
              <a:rPr lang="zh-CN" altLang="en-US" dirty="0">
                <a:solidFill>
                  <a:srgbClr val="59595A"/>
                </a:solidFill>
              </a:rPr>
              <a:t> 可以理解为反向的 </a:t>
            </a:r>
            <a:r>
              <a:rPr lang="en-US" altLang="zh-CN" dirty="0">
                <a:solidFill>
                  <a:srgbClr val="59595A"/>
                </a:solidFill>
              </a:rPr>
              <a:t>Scatter</a:t>
            </a:r>
            <a:r>
              <a:rPr lang="zh-CN" altLang="en-US" dirty="0">
                <a:solidFill>
                  <a:srgbClr val="59595A"/>
                </a:solidFill>
              </a:rPr>
              <a:t>。</a:t>
            </a:r>
            <a:endParaRPr lang="en-US" altLang="zh-CN" dirty="0">
              <a:solidFill>
                <a:srgbClr val="59595A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rgbClr val="59595A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altLang="zh-CN">
                <a:solidFill>
                  <a:srgbClr val="C00000"/>
                </a:solidFill>
              </a:rPr>
              <a:t>Gather</a:t>
            </a:r>
            <a:r>
              <a:rPr lang="zh-CN" altLang="en-US" dirty="0">
                <a:solidFill>
                  <a:srgbClr val="C00000"/>
                </a:solidFill>
              </a:rPr>
              <a:t> 相对用得比较少，</a:t>
            </a:r>
            <a:r>
              <a:rPr lang="en-US" altLang="zh-CN" dirty="0">
                <a:solidFill>
                  <a:srgbClr val="C00000"/>
                </a:solidFill>
              </a:rPr>
              <a:t>All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Gather</a:t>
            </a:r>
            <a:r>
              <a:rPr lang="zh-CN" altLang="en-US" dirty="0">
                <a:solidFill>
                  <a:srgbClr val="C00000"/>
                </a:solidFill>
              </a:rPr>
              <a:t> 会在张量并行 </a:t>
            </a:r>
            <a:r>
              <a:rPr lang="en-US" altLang="zh-CN" dirty="0">
                <a:solidFill>
                  <a:srgbClr val="C00000"/>
                </a:solidFill>
              </a:rPr>
              <a:t>TP</a:t>
            </a:r>
            <a:r>
              <a:rPr lang="zh-CN" altLang="en-US" dirty="0">
                <a:solidFill>
                  <a:srgbClr val="C00000"/>
                </a:solidFill>
              </a:rPr>
              <a:t> 用得较多；</a:t>
            </a:r>
            <a:endParaRPr lang="en-US" altLang="zh-CN" dirty="0">
              <a:solidFill>
                <a:srgbClr val="C0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35" y="1688734"/>
            <a:ext cx="6454800" cy="17851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35" y="4013136"/>
            <a:ext cx="6454800" cy="17801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7200" dirty="0"/>
              <a:t>通信操作</a:t>
            </a:r>
            <a:r>
              <a:rPr lang="en-US" altLang="zh-CN" sz="7200" dirty="0"/>
              <a:t>/</a:t>
            </a:r>
            <a:r>
              <a:rPr lang="zh-CN" altLang="en-US" sz="7200" dirty="0"/>
              <a:t>原语</a:t>
            </a:r>
            <a:endParaRPr lang="en-US" altLang="zh-CN" sz="7200" dirty="0"/>
          </a:p>
          <a:p>
            <a:r>
              <a:rPr lang="en-US" altLang="zh-CN" dirty="0"/>
              <a:t>04.</a:t>
            </a:r>
            <a:r>
              <a:rPr lang="zh-CN" altLang="en-US" dirty="0"/>
              <a:t> 多对多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Reduce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7651531" y="1194955"/>
            <a:ext cx="3935577" cy="5160125"/>
          </a:xfrm>
        </p:spPr>
        <p:txBody>
          <a:bodyPr anchor="ctr"/>
          <a:lstStyle/>
          <a:p>
            <a:pPr>
              <a:lnSpc>
                <a:spcPct val="120000"/>
              </a:lnSpc>
            </a:pPr>
            <a:r>
              <a:rPr lang="zh-CN" altLang="en-US" dirty="0"/>
              <a:t>在所有 </a:t>
            </a:r>
            <a:r>
              <a:rPr lang="en-US" altLang="zh-CN" dirty="0"/>
              <a:t>Rank</a:t>
            </a:r>
            <a:r>
              <a:rPr lang="zh-CN" altLang="en-US" dirty="0"/>
              <a:t> 执行相同 </a:t>
            </a:r>
            <a:r>
              <a:rPr lang="en-US" altLang="zh-CN" dirty="0"/>
              <a:t>Reduce</a:t>
            </a:r>
            <a:r>
              <a:rPr lang="zh-CN" altLang="en-US" dirty="0"/>
              <a:t>操作，将所有 </a:t>
            </a:r>
            <a:r>
              <a:rPr lang="en-US" altLang="zh-CN" dirty="0"/>
              <a:t>Rank</a:t>
            </a:r>
            <a:r>
              <a:rPr lang="zh-CN" altLang="en-US" dirty="0"/>
              <a:t> 数据规约运算得到的结果发送到所有 </a:t>
            </a:r>
            <a:r>
              <a:rPr lang="en-US" altLang="zh-CN" dirty="0"/>
              <a:t>Rank</a:t>
            </a:r>
            <a:endParaRPr lang="en-US" altLang="zh-CN" dirty="0"/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rgbClr val="59595A"/>
              </a:solidFill>
            </a:endParaRPr>
          </a:p>
          <a:p>
            <a:pPr lvl="1">
              <a:lnSpc>
                <a:spcPct val="12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在专家并行、张量并行、序列并行中大量地使用 </a:t>
            </a:r>
            <a:r>
              <a:rPr lang="en-US" altLang="zh-CN" dirty="0">
                <a:solidFill>
                  <a:srgbClr val="C00000"/>
                </a:solidFill>
              </a:rPr>
              <a:t>All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Reduce</a:t>
            </a:r>
            <a:r>
              <a:rPr lang="zh-CN" altLang="en-US" dirty="0">
                <a:solidFill>
                  <a:srgbClr val="C00000"/>
                </a:solidFill>
              </a:rPr>
              <a:t> 对权重和梯度参数进行聚合。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数据并行 </a:t>
            </a:r>
            <a:r>
              <a:rPr lang="en-US" altLang="zh-CN" dirty="0">
                <a:solidFill>
                  <a:srgbClr val="C00000"/>
                </a:solidFill>
              </a:rPr>
              <a:t>DP</a:t>
            </a:r>
            <a:r>
              <a:rPr lang="zh-CN" altLang="en-US" dirty="0">
                <a:solidFill>
                  <a:srgbClr val="C00000"/>
                </a:solidFill>
              </a:rPr>
              <a:t> 各种通信拓扑结构比如</a:t>
            </a:r>
            <a:r>
              <a:rPr lang="en-US" altLang="zh-CN" dirty="0">
                <a:solidFill>
                  <a:srgbClr val="C00000"/>
                </a:solidFill>
              </a:rPr>
              <a:t>Ring AllReduce</a:t>
            </a:r>
            <a:r>
              <a:rPr lang="zh-CN" altLang="en-US" dirty="0">
                <a:solidFill>
                  <a:srgbClr val="C00000"/>
                </a:solidFill>
              </a:rPr>
              <a:t>、</a:t>
            </a:r>
            <a:r>
              <a:rPr lang="en-US" altLang="zh-CN" dirty="0">
                <a:solidFill>
                  <a:srgbClr val="C00000"/>
                </a:solidFill>
              </a:rPr>
              <a:t>Tree AllReduce</a:t>
            </a:r>
            <a:r>
              <a:rPr lang="zh-CN" altLang="en-US" dirty="0">
                <a:solidFill>
                  <a:srgbClr val="C00000"/>
                </a:solidFill>
              </a:rPr>
              <a:t>里的 </a:t>
            </a:r>
            <a:r>
              <a:rPr lang="en-US" altLang="zh-CN" dirty="0">
                <a:solidFill>
                  <a:srgbClr val="C00000"/>
                </a:solidFill>
              </a:rPr>
              <a:t>AllReduce</a:t>
            </a:r>
            <a:r>
              <a:rPr lang="zh-CN" altLang="en-US" dirty="0">
                <a:solidFill>
                  <a:srgbClr val="C00000"/>
                </a:solidFill>
              </a:rPr>
              <a:t> 操作；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35" y="4282184"/>
            <a:ext cx="6454800" cy="172770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55" y="1474237"/>
            <a:ext cx="6454800" cy="26228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All-Gather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>
          <a:xfrm>
            <a:off x="7367752" y="1194955"/>
            <a:ext cx="4219356" cy="5160125"/>
          </a:xfrm>
        </p:spPr>
        <p:txBody>
          <a:bodyPr anchor="ctr"/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59595A"/>
                </a:solidFill>
              </a:rPr>
              <a:t>All Gather</a:t>
            </a:r>
            <a:r>
              <a:rPr lang="zh-CN" altLang="en-US" dirty="0">
                <a:solidFill>
                  <a:srgbClr val="59595A"/>
                </a:solidFill>
              </a:rPr>
              <a:t> 会从所有 </a:t>
            </a:r>
            <a:r>
              <a:rPr lang="en-US" altLang="zh-CN" dirty="0">
                <a:solidFill>
                  <a:srgbClr val="59595A"/>
                </a:solidFill>
              </a:rPr>
              <a:t>rank</a:t>
            </a:r>
            <a:r>
              <a:rPr lang="zh-CN" altLang="en-US" dirty="0">
                <a:solidFill>
                  <a:srgbClr val="59595A"/>
                </a:solidFill>
              </a:rPr>
              <a:t> 收集数据并分发所有 </a:t>
            </a:r>
            <a:r>
              <a:rPr lang="en-US" altLang="zh-CN" dirty="0">
                <a:solidFill>
                  <a:srgbClr val="59595A"/>
                </a:solidFill>
              </a:rPr>
              <a:t>rank</a:t>
            </a:r>
            <a:r>
              <a:rPr lang="zh-CN" altLang="en-US" dirty="0">
                <a:solidFill>
                  <a:srgbClr val="59595A"/>
                </a:solidFill>
              </a:rPr>
              <a:t> 上。</a:t>
            </a:r>
            <a:r>
              <a:rPr lang="en-US" altLang="zh-CN" dirty="0">
                <a:solidFill>
                  <a:srgbClr val="59595A"/>
                </a:solidFill>
              </a:rPr>
              <a:t> All Gather</a:t>
            </a:r>
            <a:r>
              <a:rPr lang="zh-CN" altLang="en-US" dirty="0">
                <a:solidFill>
                  <a:srgbClr val="59595A"/>
                </a:solidFill>
              </a:rPr>
              <a:t> </a:t>
            </a:r>
            <a:r>
              <a:rPr lang="en-US" altLang="zh-CN" dirty="0">
                <a:solidFill>
                  <a:srgbClr val="59595A"/>
                </a:solidFill>
              </a:rPr>
              <a:t>=</a:t>
            </a:r>
            <a:r>
              <a:rPr lang="zh-CN" altLang="en-US" dirty="0">
                <a:solidFill>
                  <a:srgbClr val="59595A"/>
                </a:solidFill>
              </a:rPr>
              <a:t> </a:t>
            </a:r>
            <a:r>
              <a:rPr lang="en-US" altLang="zh-CN" dirty="0">
                <a:solidFill>
                  <a:srgbClr val="59595A"/>
                </a:solidFill>
              </a:rPr>
              <a:t>Gather</a:t>
            </a:r>
            <a:r>
              <a:rPr lang="zh-CN" altLang="en-US" dirty="0">
                <a:solidFill>
                  <a:srgbClr val="59595A"/>
                </a:solidFill>
              </a:rPr>
              <a:t> </a:t>
            </a:r>
            <a:r>
              <a:rPr lang="en-US" altLang="zh-CN" dirty="0">
                <a:solidFill>
                  <a:srgbClr val="59595A"/>
                </a:solidFill>
              </a:rPr>
              <a:t>+</a:t>
            </a:r>
            <a:r>
              <a:rPr lang="zh-CN" altLang="en-US" dirty="0">
                <a:solidFill>
                  <a:srgbClr val="59595A"/>
                </a:solidFill>
              </a:rPr>
              <a:t> </a:t>
            </a:r>
            <a:r>
              <a:rPr lang="en-US" altLang="zh-CN" dirty="0">
                <a:solidFill>
                  <a:srgbClr val="59595A"/>
                </a:solidFill>
              </a:rPr>
              <a:t>Broadcast</a:t>
            </a:r>
            <a:r>
              <a:rPr lang="zh-CN" altLang="en-US" dirty="0">
                <a:solidFill>
                  <a:srgbClr val="59595A"/>
                </a:solidFill>
              </a:rPr>
              <a:t>。</a:t>
            </a:r>
            <a:endParaRPr lang="en-US" altLang="zh-CN" dirty="0">
              <a:solidFill>
                <a:srgbClr val="59595A"/>
              </a:solidFill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rgbClr val="59595A"/>
              </a:solidFill>
            </a:endParaRPr>
          </a:p>
          <a:p>
            <a:pPr lvl="1">
              <a:lnSpc>
                <a:spcPct val="12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在专家并行、张量并行、序列并行中大量地使用 </a:t>
            </a:r>
            <a:r>
              <a:rPr lang="en-US" altLang="zh-CN" dirty="0">
                <a:solidFill>
                  <a:srgbClr val="C00000"/>
                </a:solidFill>
              </a:rPr>
              <a:t>All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Gather</a:t>
            </a:r>
            <a:r>
              <a:rPr lang="zh-CN" altLang="en-US" dirty="0">
                <a:solidFill>
                  <a:srgbClr val="C00000"/>
                </a:solidFill>
              </a:rPr>
              <a:t> 对权重和梯度参数进行聚合。</a:t>
            </a:r>
            <a:endParaRPr lang="en-US" altLang="zh-CN" dirty="0">
              <a:solidFill>
                <a:srgbClr val="C0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模型并行里前向计算里的参数全同步，需要用 </a:t>
            </a:r>
            <a:r>
              <a:rPr lang="en-US" altLang="zh-CN" dirty="0">
                <a:solidFill>
                  <a:srgbClr val="C00000"/>
                </a:solidFill>
              </a:rPr>
              <a:t>All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Gather</a:t>
            </a:r>
            <a:r>
              <a:rPr lang="zh-CN" altLang="en-US" dirty="0">
                <a:solidFill>
                  <a:srgbClr val="C00000"/>
                </a:solidFill>
              </a:rPr>
              <a:t> 把模型并行里将切分到不同的 </a:t>
            </a:r>
            <a:r>
              <a:rPr lang="en-US" altLang="zh-CN" dirty="0">
                <a:solidFill>
                  <a:srgbClr val="C00000"/>
                </a:solidFill>
              </a:rPr>
              <a:t>NPU</a:t>
            </a:r>
            <a:r>
              <a:rPr lang="zh-CN" altLang="en-US" dirty="0">
                <a:solidFill>
                  <a:srgbClr val="C00000"/>
                </a:solidFill>
              </a:rPr>
              <a:t>上的参数全同步到一张 </a:t>
            </a:r>
            <a:r>
              <a:rPr lang="en-US" altLang="zh-CN" dirty="0">
                <a:solidFill>
                  <a:srgbClr val="C00000"/>
                </a:solidFill>
              </a:rPr>
              <a:t>NPU</a:t>
            </a:r>
            <a:r>
              <a:rPr lang="zh-CN" altLang="en-US" dirty="0">
                <a:solidFill>
                  <a:srgbClr val="C00000"/>
                </a:solidFill>
              </a:rPr>
              <a:t> 上才能进行前向计算。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25"/>
          <a:stretch>
            <a:fillRect/>
          </a:stretch>
        </p:blipFill>
        <p:spPr>
          <a:xfrm>
            <a:off x="535940" y="1508116"/>
            <a:ext cx="6454800" cy="236181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40" y="4457409"/>
            <a:ext cx="6454800" cy="17849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2293007" y="5934796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  <a:endParaRPr kumimoji="1" lang="zh-CN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293009" y="4421457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  <a:endParaRPr kumimoji="1" lang="zh-CN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293008" y="4861392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/>
          <p:cNvSpPr/>
          <p:nvPr/>
        </p:nvSpPr>
        <p:spPr>
          <a:xfrm>
            <a:off x="2418934" y="4998693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  <a:endParaRPr kumimoji="1" lang="zh-CN" altLang="en-US" sz="1100" dirty="0">
              <a:solidFill>
                <a:srgbClr val="1D1D1A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542560" y="4998693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  <a:endParaRPr kumimoji="1" lang="zh-CN" altLang="en-US" sz="1100" dirty="0">
              <a:solidFill>
                <a:srgbClr val="1D1D1A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4666186" y="4998693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  <a:endParaRPr kumimoji="1" lang="zh-CN" altLang="en-US" sz="1100" dirty="0">
              <a:solidFill>
                <a:srgbClr val="1D1D1A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69825" y="1389837"/>
            <a:ext cx="2786264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数据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模型算法</a:t>
            </a:r>
            <a:endParaRPr kumimoji="1" lang="zh-CN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5623" y="1883528"/>
            <a:ext cx="2786264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2.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数据处理</a:t>
            </a:r>
            <a:endParaRPr kumimoji="1" lang="zh-CN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85621" y="2949561"/>
            <a:ext cx="2786264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3.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模型算法</a:t>
            </a:r>
            <a:endParaRPr kumimoji="1" lang="zh-CN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485622" y="2312952"/>
            <a:ext cx="2786262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2" name="圆角矩形 21"/>
          <p:cNvSpPr/>
          <p:nvPr/>
        </p:nvSpPr>
        <p:spPr>
          <a:xfrm>
            <a:off x="485622" y="3378511"/>
            <a:ext cx="2786262" cy="540884"/>
          </a:xfrm>
          <a:prstGeom prst="roundRect">
            <a:avLst>
              <a:gd name="adj" fmla="val 16850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3" name="圆角矩形 22"/>
          <p:cNvSpPr/>
          <p:nvPr/>
        </p:nvSpPr>
        <p:spPr>
          <a:xfrm>
            <a:off x="604905" y="2413964"/>
            <a:ext cx="69772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开源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1435332" y="2413964"/>
            <a:ext cx="817004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预处理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2385041" y="2413964"/>
            <a:ext cx="76847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向量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数据库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610400" y="3475532"/>
            <a:ext cx="1112604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LLM</a:t>
            </a:r>
            <a:r>
              <a:rPr kumimoji="1" lang="zh-CN" altLang="en-US" sz="1000" dirty="0">
                <a:solidFill>
                  <a:srgbClr val="1D1D1A"/>
                </a:solidFill>
              </a:rPr>
              <a:t>模型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架构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1833720" y="3475532"/>
            <a:ext cx="132745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多模态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一切皆</a:t>
            </a:r>
            <a:r>
              <a:rPr kumimoji="1" lang="en-US" altLang="zh-CN" sz="1000" dirty="0">
                <a:solidFill>
                  <a:srgbClr val="1D1D1A"/>
                </a:solidFill>
              </a:rPr>
              <a:t>Tokens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29" name="右箭头 28"/>
          <p:cNvSpPr/>
          <p:nvPr/>
        </p:nvSpPr>
        <p:spPr>
          <a:xfrm>
            <a:off x="7975127" y="245068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3920988" y="1389837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  <a:endParaRPr kumimoji="1" lang="zh-CN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945910" y="189033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  <a:endParaRPr kumimoji="1" lang="zh-CN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3945904" y="231976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/>
          <p:cNvSpPr/>
          <p:nvPr/>
        </p:nvSpPr>
        <p:spPr>
          <a:xfrm>
            <a:off x="4083653" y="243060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4083653" y="343370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347338" y="189033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  <a:endParaRPr kumimoji="1" lang="zh-CN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6347338" y="231976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/>
          <p:cNvSpPr/>
          <p:nvPr/>
        </p:nvSpPr>
        <p:spPr>
          <a:xfrm>
            <a:off x="6482712" y="248448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6482712" y="295829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6482712" y="343209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4658746" y="243060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5233838" y="243060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4083654" y="298480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793110" y="249012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8488355" y="1389837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  <a:endParaRPr kumimoji="1" lang="zh-CN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515489" y="188909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  <a:endParaRPr kumimoji="1" lang="zh-CN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8515486" y="294130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  <a:endParaRPr kumimoji="1" lang="zh-CN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8515488" y="231851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/>
          <p:cNvSpPr/>
          <p:nvPr/>
        </p:nvSpPr>
        <p:spPr>
          <a:xfrm>
            <a:off x="8642771" y="241553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9528895" y="241553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1" name="圆角矩形 50"/>
          <p:cNvSpPr/>
          <p:nvPr/>
        </p:nvSpPr>
        <p:spPr>
          <a:xfrm>
            <a:off x="10542302" y="241553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8515486" y="337294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/>
          <p:cNvSpPr/>
          <p:nvPr/>
        </p:nvSpPr>
        <p:spPr>
          <a:xfrm>
            <a:off x="8642770" y="346996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9528894" y="346996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10542301" y="346996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8" name="右箭头 57"/>
          <p:cNvSpPr/>
          <p:nvPr/>
        </p:nvSpPr>
        <p:spPr>
          <a:xfrm>
            <a:off x="3383805" y="245068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/>
          <p:cNvSpPr/>
          <p:nvPr/>
        </p:nvSpPr>
        <p:spPr>
          <a:xfrm rot="5400000">
            <a:off x="5878305" y="-132345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9738" y="4466494"/>
            <a:ext cx="3830778" cy="18313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Reduce</a:t>
            </a:r>
            <a:r>
              <a:rPr kumimoji="1" lang="zh-CN" altLang="en-US" dirty="0"/>
              <a:t> </a:t>
            </a:r>
            <a:r>
              <a:rPr kumimoji="1" lang="en-US" altLang="zh-CN" dirty="0"/>
              <a:t>Scatter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>
          <a:xfrm>
            <a:off x="7325711" y="1194955"/>
            <a:ext cx="4261398" cy="5160125"/>
          </a:xfrm>
        </p:spPr>
        <p:txBody>
          <a:bodyPr anchor="ctr"/>
          <a:lstStyle/>
          <a:p>
            <a:r>
              <a:rPr lang="zh-CN" altLang="en-US" dirty="0"/>
              <a:t>所有 </a:t>
            </a:r>
            <a:r>
              <a:rPr lang="en-US" altLang="zh-CN" dirty="0"/>
              <a:t>Rank</a:t>
            </a:r>
            <a:r>
              <a:rPr lang="zh-CN" altLang="en-US" dirty="0"/>
              <a:t> 上都按维度执行相同的 </a:t>
            </a:r>
            <a:r>
              <a:rPr lang="en-US" altLang="zh-CN" dirty="0"/>
              <a:t>Reduce</a:t>
            </a:r>
            <a:r>
              <a:rPr lang="zh-CN" altLang="en-US" dirty="0"/>
              <a:t> 规约操作，再将结果发散到集群内所有的节点上。</a:t>
            </a:r>
            <a:endParaRPr lang="zh-CN" altLang="en-US" dirty="0"/>
          </a:p>
          <a:p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可应用于数据并行 </a:t>
            </a:r>
            <a:r>
              <a:rPr lang="en-US" altLang="zh-CN" dirty="0">
                <a:solidFill>
                  <a:srgbClr val="C00000"/>
                </a:solidFill>
              </a:rPr>
              <a:t>DP</a:t>
            </a:r>
            <a:r>
              <a:rPr lang="zh-CN" altLang="en-US" dirty="0">
                <a:solidFill>
                  <a:srgbClr val="C00000"/>
                </a:solidFill>
              </a:rPr>
              <a:t> 和模型并行 </a:t>
            </a:r>
            <a:r>
              <a:rPr lang="en-US" altLang="zh-CN" dirty="0">
                <a:solidFill>
                  <a:srgbClr val="C00000"/>
                </a:solidFill>
              </a:rPr>
              <a:t>MP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endParaRPr lang="zh-CN" altLang="en-US" dirty="0">
              <a:solidFill>
                <a:srgbClr val="C00000"/>
              </a:solidFill>
            </a:endParaRPr>
          </a:p>
          <a:p>
            <a:pPr marL="939800" lvl="2" indent="-342900">
              <a:buFont typeface="+mj-lt"/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数据并行 </a:t>
            </a:r>
            <a:r>
              <a:rPr lang="en-US" altLang="zh-CN" dirty="0">
                <a:solidFill>
                  <a:srgbClr val="C00000"/>
                </a:solidFill>
              </a:rPr>
              <a:t>AllReduce</a:t>
            </a:r>
            <a:r>
              <a:rPr lang="zh-CN" altLang="en-US" dirty="0">
                <a:solidFill>
                  <a:srgbClr val="C00000"/>
                </a:solidFill>
              </a:rPr>
              <a:t> 里的 </a:t>
            </a:r>
            <a:r>
              <a:rPr lang="en-US" altLang="zh-CN" dirty="0">
                <a:solidFill>
                  <a:srgbClr val="C00000"/>
                </a:solidFill>
              </a:rPr>
              <a:t>Reduce Scatter</a:t>
            </a:r>
            <a:r>
              <a:rPr lang="zh-CN" altLang="en-US" dirty="0">
                <a:solidFill>
                  <a:srgbClr val="C00000"/>
                </a:solidFill>
              </a:rPr>
              <a:t>，</a:t>
            </a:r>
            <a:r>
              <a:rPr lang="en-US" altLang="zh-CN" dirty="0">
                <a:solidFill>
                  <a:srgbClr val="C00000"/>
                </a:solidFill>
              </a:rPr>
              <a:t>AllGather</a:t>
            </a:r>
            <a:r>
              <a:rPr lang="zh-CN" altLang="en-US" dirty="0">
                <a:solidFill>
                  <a:srgbClr val="C00000"/>
                </a:solidFill>
              </a:rPr>
              <a:t> 组合里的 </a:t>
            </a:r>
            <a:r>
              <a:rPr lang="en-US" altLang="zh-CN" dirty="0">
                <a:solidFill>
                  <a:srgbClr val="C00000"/>
                </a:solidFill>
              </a:rPr>
              <a:t>Reduce Scatter</a:t>
            </a:r>
            <a:r>
              <a:rPr lang="zh-CN" altLang="en-US" dirty="0">
                <a:solidFill>
                  <a:srgbClr val="C00000"/>
                </a:solidFill>
              </a:rPr>
              <a:t>操作；</a:t>
            </a:r>
            <a:endParaRPr lang="zh-CN" altLang="en-US" dirty="0">
              <a:solidFill>
                <a:srgbClr val="C00000"/>
              </a:solidFill>
            </a:endParaRPr>
          </a:p>
          <a:p>
            <a:pPr marL="939800" lvl="2" indent="-342900">
              <a:buFont typeface="+mj-lt"/>
              <a:buAutoNum type="arabicPeriod"/>
            </a:pPr>
            <a:r>
              <a:rPr lang="zh-CN" altLang="en-US" dirty="0">
                <a:solidFill>
                  <a:srgbClr val="C00000"/>
                </a:solidFill>
              </a:rPr>
              <a:t>模型并行前向 </a:t>
            </a:r>
            <a:r>
              <a:rPr lang="en-US" altLang="zh-CN" dirty="0">
                <a:solidFill>
                  <a:srgbClr val="C00000"/>
                </a:solidFill>
              </a:rPr>
              <a:t>AllGather</a:t>
            </a:r>
            <a:r>
              <a:rPr lang="zh-CN" altLang="en-US" dirty="0">
                <a:solidFill>
                  <a:srgbClr val="C00000"/>
                </a:solidFill>
              </a:rPr>
              <a:t> 后的反向计算 </a:t>
            </a:r>
            <a:r>
              <a:rPr lang="en-US" altLang="zh-CN" dirty="0">
                <a:solidFill>
                  <a:srgbClr val="C00000"/>
                </a:solidFill>
              </a:rPr>
              <a:t>Reduce Scatter</a:t>
            </a:r>
            <a:r>
              <a:rPr lang="zh-CN" altLang="en-US" dirty="0">
                <a:solidFill>
                  <a:srgbClr val="C00000"/>
                </a:solidFill>
              </a:rPr>
              <a:t>；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55" y="4257313"/>
            <a:ext cx="6454800" cy="17221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55" y="2095847"/>
            <a:ext cx="6454800" cy="19718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All2All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>
          <a:xfrm>
            <a:off x="7756634" y="1244168"/>
            <a:ext cx="3823483" cy="5160125"/>
          </a:xfrm>
        </p:spPr>
        <p:txBody>
          <a:bodyPr anchor="ctr"/>
          <a:lstStyle/>
          <a:p>
            <a:pPr>
              <a:lnSpc>
                <a:spcPct val="120000"/>
              </a:lnSpc>
            </a:pPr>
            <a:r>
              <a:rPr lang="zh-CN" altLang="en-US" dirty="0"/>
              <a:t>对</a:t>
            </a:r>
            <a:r>
              <a:rPr lang="en-US" altLang="zh-CN" dirty="0"/>
              <a:t>All-Gather</a:t>
            </a:r>
            <a:r>
              <a:rPr lang="zh-CN" altLang="en-US" dirty="0"/>
              <a:t>的扩展，但不同的节点向某一节点收集到的数据是不同的。</a:t>
            </a:r>
            <a:endParaRPr lang="en-US" altLang="zh-CN" dirty="0"/>
          </a:p>
          <a:p>
            <a:pPr>
              <a:lnSpc>
                <a:spcPct val="120000"/>
              </a:lnSpc>
            </a:pP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应用于模型并行中的 </a:t>
            </a:r>
            <a:r>
              <a:rPr lang="en-US" altLang="zh-CN" dirty="0">
                <a:solidFill>
                  <a:srgbClr val="C00000"/>
                </a:solidFill>
              </a:rPr>
              <a:t>TP/SP/EP</a:t>
            </a:r>
            <a:r>
              <a:rPr lang="zh-CN" altLang="en-US" dirty="0">
                <a:solidFill>
                  <a:srgbClr val="C00000"/>
                </a:solidFill>
              </a:rPr>
              <a:t>；</a:t>
            </a:r>
            <a:endParaRPr lang="zh-CN" altLang="en-US" dirty="0">
              <a:solidFill>
                <a:srgbClr val="C00000"/>
              </a:solidFill>
            </a:endParaRP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模型并行里的矩阵转置；</a:t>
            </a:r>
            <a:endParaRPr lang="zh-CN" altLang="en-US" dirty="0">
              <a:solidFill>
                <a:srgbClr val="C00000"/>
              </a:solidFill>
            </a:endParaRPr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DP</a:t>
            </a:r>
            <a:r>
              <a:rPr lang="zh-CN" altLang="en-US" dirty="0">
                <a:solidFill>
                  <a:srgbClr val="C00000"/>
                </a:solidFill>
              </a:rPr>
              <a:t> 到模型并行的矩阵转置；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99" y="4313553"/>
            <a:ext cx="6454800" cy="173460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9" y="1684277"/>
            <a:ext cx="6454800" cy="21399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Reduce</a:t>
            </a:r>
            <a:r>
              <a:rPr kumimoji="1" lang="zh-CN" altLang="en-US" dirty="0"/>
              <a:t> 操作分解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0331" y="1225550"/>
            <a:ext cx="9336099" cy="51259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05.</a:t>
            </a:r>
            <a:r>
              <a:rPr lang="zh-CN" altLang="en-US" dirty="0"/>
              <a:t> 小结与思考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典型通信模型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sz="half" idx="1"/>
          </p:nvPr>
        </p:nvGraphicFramePr>
        <p:xfrm>
          <a:off x="616743" y="3956179"/>
          <a:ext cx="10963275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5381"/>
                <a:gridCol w="3226676"/>
                <a:gridCol w="1324303"/>
                <a:gridCol w="1124607"/>
                <a:gridCol w="366230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类型</a:t>
                      </a:r>
                      <a:endParaRPr lang="zh-CN" altLang="en-US" sz="16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通信操作</a:t>
                      </a:r>
                      <a:endParaRPr lang="zh-CN" altLang="en-US" sz="16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节点规模</a:t>
                      </a:r>
                      <a:endParaRPr lang="zh-CN" altLang="en-US" sz="16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数据量</a:t>
                      </a:r>
                      <a:endParaRPr lang="zh-CN" altLang="en-US" sz="16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备注</a:t>
                      </a:r>
                      <a:endParaRPr lang="zh-CN" altLang="en-US" sz="16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数据并行 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DP</a:t>
                      </a:r>
                      <a:endParaRPr lang="zh-CN" altLang="en-US" sz="14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All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Reduce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Broadcast</a:t>
                      </a:r>
                      <a:endParaRPr lang="zh-CN" altLang="en-US" sz="14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~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理论无限</a:t>
                      </a:r>
                      <a:endParaRPr lang="zh-CN" altLang="en-US" sz="14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~GB</a:t>
                      </a:r>
                      <a:endParaRPr lang="zh-CN" altLang="en-US" sz="14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节点规模增长会受线性度影响</a:t>
                      </a:r>
                      <a:endParaRPr lang="zh-CN" altLang="en-US" sz="14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张量并行 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TP</a:t>
                      </a:r>
                      <a:endParaRPr lang="zh-CN" altLang="en-US" sz="14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All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Reduce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AllGather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Reduce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Scatter</a:t>
                      </a:r>
                      <a:endParaRPr lang="zh-CN" altLang="en-US" sz="14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2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/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4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/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8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Rank</a:t>
                      </a:r>
                      <a:endParaRPr lang="zh-CN" altLang="en-US" sz="14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MB~GB</a:t>
                      </a:r>
                      <a:endParaRPr lang="zh-CN" altLang="en-US" sz="14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计算通信可隐藏，节点内进行，不宜跨节点</a:t>
                      </a:r>
                      <a:endParaRPr lang="zh-CN" altLang="en-US" sz="14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流水并行 </a:t>
                      </a:r>
                      <a:r>
                        <a:rPr lang="en-US" altLang="zh-CN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PP</a:t>
                      </a:r>
                      <a:endParaRPr lang="zh-CN" altLang="en-US" sz="14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-US" altLang="zh-CN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Send</a:t>
                      </a:r>
                      <a:r>
                        <a:rPr lang="zh-CN" altLang="en-US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、</a:t>
                      </a:r>
                      <a:r>
                        <a:rPr lang="en-US" altLang="zh-CN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Recv</a:t>
                      </a:r>
                      <a:endParaRPr lang="zh-CN" altLang="en-US" sz="14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-US" altLang="zh-CN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2</a:t>
                      </a:r>
                      <a:r>
                        <a:rPr lang="zh-CN" altLang="en-US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zh-CN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Rank</a:t>
                      </a:r>
                      <a:endParaRPr lang="zh-CN" altLang="en-US" sz="14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en-US" altLang="zh-CN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~MB</a:t>
                      </a:r>
                      <a:endParaRPr lang="zh-CN" altLang="en-US" sz="14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通过多 </a:t>
                      </a:r>
                      <a:r>
                        <a:rPr lang="en-US" altLang="zh-CN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Micro</a:t>
                      </a:r>
                      <a:r>
                        <a:rPr lang="zh-CN" altLang="en-US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Batch</a:t>
                      </a:r>
                      <a:r>
                        <a:rPr lang="zh-CN" altLang="en-US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实现</a:t>
                      </a:r>
                      <a:r>
                        <a:rPr lang="zh-CN" altLang="en-US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计算通信可隐藏</a:t>
                      </a:r>
                      <a:endParaRPr lang="zh-CN" altLang="en-US" sz="14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序列并行 </a:t>
                      </a:r>
                      <a:r>
                        <a:rPr lang="en-US" altLang="zh-CN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SP</a:t>
                      </a:r>
                      <a:endParaRPr lang="zh-CN" altLang="en-US" sz="14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All</a:t>
                      </a:r>
                      <a:r>
                        <a:rPr lang="zh-CN" altLang="en-US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Reduce</a:t>
                      </a:r>
                      <a:r>
                        <a:rPr lang="zh-CN" altLang="en-US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AllGather</a:t>
                      </a:r>
                      <a:r>
                        <a:rPr lang="zh-CN" altLang="en-US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Reduce</a:t>
                      </a:r>
                      <a:r>
                        <a:rPr lang="zh-CN" altLang="en-US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Scatter</a:t>
                      </a:r>
                      <a:endParaRPr lang="zh-CN" altLang="en-US" sz="14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~</a:t>
                      </a:r>
                      <a:r>
                        <a:rPr lang="zh-CN" altLang="en-US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理论无限</a:t>
                      </a:r>
                      <a:endParaRPr lang="zh-CN" altLang="en-US" sz="14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MB~GB</a:t>
                      </a:r>
                      <a:endParaRPr lang="zh-CN" altLang="en-US" sz="14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计算通信可隐藏</a:t>
                      </a:r>
                      <a:endParaRPr lang="zh-CN" altLang="en-US" sz="14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专家并行 </a:t>
                      </a:r>
                      <a:r>
                        <a:rPr lang="en-US" altLang="zh-CN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EP</a:t>
                      </a:r>
                      <a:endParaRPr lang="zh-CN" altLang="en-US" sz="14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-US" altLang="zh-CN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All2All</a:t>
                      </a:r>
                      <a:endParaRPr lang="zh-CN" altLang="en-US" sz="14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-US" altLang="zh-CN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~</a:t>
                      </a:r>
                      <a:r>
                        <a:rPr lang="zh-CN" altLang="en-US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理论</a:t>
                      </a:r>
                      <a:r>
                        <a:rPr lang="zh-CN" altLang="en-US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无限</a:t>
                      </a:r>
                      <a:endParaRPr lang="zh-CN" altLang="en-US" sz="14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en-US" altLang="zh-CN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~MB</a:t>
                      </a:r>
                      <a:endParaRPr lang="zh-CN" altLang="en-US" sz="14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计算通信串行，不可隐藏</a:t>
                      </a:r>
                      <a:endParaRPr lang="zh-CN" altLang="en-US" sz="14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41427" y="1277166"/>
            <a:ext cx="1800000" cy="234514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510" y="1277166"/>
            <a:ext cx="1800000" cy="234514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594" y="1283828"/>
            <a:ext cx="1800000" cy="233181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678" y="1328426"/>
            <a:ext cx="1800000" cy="224262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851678" y="1136850"/>
            <a:ext cx="13211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221815"/>
                </a:solidFill>
                <a:latin typeface="Gill Sans MT" panose="020B0502020104020203" pitchFamily="34" charset="0"/>
              </a:rPr>
              <a:t>数据并行 </a:t>
            </a:r>
            <a:r>
              <a:rPr lang="en-US" altLang="zh-CN" sz="1600" dirty="0">
                <a:solidFill>
                  <a:srgbClr val="221815"/>
                </a:solidFill>
                <a:latin typeface="Gill Sans MT" panose="020B0502020104020203" pitchFamily="34" charset="0"/>
              </a:rPr>
              <a:t>DP</a:t>
            </a:r>
            <a:endParaRPr lang="zh-CN" altLang="en-US" sz="1600" dirty="0">
              <a:solidFill>
                <a:srgbClr val="221815"/>
              </a:solidFill>
              <a:latin typeface="Gill Sans MT" panose="020B0502020104020203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576952" y="1121461"/>
            <a:ext cx="12650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>
                <a:solidFill>
                  <a:srgbClr val="221815"/>
                </a:solidFill>
                <a:latin typeface="Gill Sans MT" panose="020B0502020104020203" pitchFamily="34" charset="0"/>
              </a:rPr>
              <a:t>张量并行 </a:t>
            </a:r>
            <a:r>
              <a:rPr lang="en-US" altLang="zh-CN" sz="1600">
                <a:solidFill>
                  <a:srgbClr val="221815"/>
                </a:solidFill>
                <a:latin typeface="Gill Sans MT" panose="020B0502020104020203" pitchFamily="34" charset="0"/>
              </a:rPr>
              <a:t>TP</a:t>
            </a:r>
            <a:endParaRPr lang="zh-CN" altLang="en-US" sz="1600" dirty="0">
              <a:solidFill>
                <a:srgbClr val="221815"/>
              </a:solidFill>
              <a:latin typeface="Gill Sans MT" panose="020B0502020104020203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878516" y="1121461"/>
            <a:ext cx="1271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200"/>
            <a:r>
              <a:rPr lang="zh-CN" altLang="en-US" sz="1600" dirty="0">
                <a:solidFill>
                  <a:srgbClr val="221815"/>
                </a:solidFill>
                <a:latin typeface="Gill Sans MT" panose="020B0502020104020203" pitchFamily="34" charset="0"/>
              </a:rPr>
              <a:t>流水并行 </a:t>
            </a:r>
            <a:r>
              <a:rPr lang="en-US" altLang="zh-CN" sz="1600" dirty="0">
                <a:solidFill>
                  <a:srgbClr val="221815"/>
                </a:solidFill>
                <a:latin typeface="Gill Sans MT" panose="020B0502020104020203" pitchFamily="34" charset="0"/>
              </a:rPr>
              <a:t>PP</a:t>
            </a:r>
            <a:endParaRPr lang="zh-CN" altLang="en-US" sz="1600" dirty="0">
              <a:solidFill>
                <a:srgbClr val="221815"/>
              </a:solidFill>
              <a:latin typeface="Gill Sans MT" panose="020B0502020104020203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268976" y="1121461"/>
            <a:ext cx="12698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200"/>
            <a:r>
              <a:rPr lang="zh-CN" altLang="en-US" sz="1600" dirty="0">
                <a:solidFill>
                  <a:srgbClr val="221815"/>
                </a:solidFill>
                <a:latin typeface="Gill Sans MT" panose="020B0502020104020203" pitchFamily="34" charset="0"/>
              </a:rPr>
              <a:t>专家并行 </a:t>
            </a:r>
            <a:r>
              <a:rPr lang="en-US" altLang="zh-CN" sz="1600" dirty="0">
                <a:solidFill>
                  <a:srgbClr val="221815"/>
                </a:solidFill>
                <a:latin typeface="Gill Sans MT" panose="020B0502020104020203" pitchFamily="34" charset="0"/>
              </a:rPr>
              <a:t>EP</a:t>
            </a:r>
            <a:endParaRPr lang="zh-CN" altLang="en-US" sz="1600" dirty="0">
              <a:solidFill>
                <a:srgbClr val="221815"/>
              </a:solidFill>
              <a:latin typeface="Gill Sans MT" panose="020B05020201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小结与思考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b="1" dirty="0">
                <a:solidFill>
                  <a:srgbClr val="34393C"/>
                </a:solidFill>
              </a:rPr>
              <a:t>了解完本内容后：</a:t>
            </a:r>
            <a:endParaRPr lang="zh-CN" altLang="en-US" sz="2400" b="1" dirty="0">
              <a:solidFill>
                <a:srgbClr val="34393C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AI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神经网络模型学习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训练阶段为什么要通信（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AI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基础知识、训练推理、分布式并行）</a:t>
            </a:r>
            <a:endParaRPr lang="en-US" altLang="zh-CN" sz="18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XCCL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在 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AI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系统中的位置（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HPC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通信架构 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to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XCCL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通信架构）</a:t>
            </a:r>
            <a:endParaRPr lang="en-US" altLang="zh-CN" sz="18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1800" dirty="0">
                <a:solidFill>
                  <a:srgbClr val="1D1D1A"/>
                </a:solidFill>
              </a:rPr>
              <a:t>集合通信原语（</a:t>
            </a:r>
            <a:r>
              <a:rPr lang="en-US" altLang="zh-CN" sz="1800" dirty="0">
                <a:solidFill>
                  <a:srgbClr val="1D1D1A"/>
                </a:solidFill>
              </a:rPr>
              <a:t>All</a:t>
            </a:r>
            <a:r>
              <a:rPr lang="zh-CN" altLang="en-US" sz="1800" dirty="0">
                <a:solidFill>
                  <a:srgbClr val="1D1D1A"/>
                </a:solidFill>
              </a:rPr>
              <a:t> </a:t>
            </a:r>
            <a:r>
              <a:rPr lang="en-US" altLang="zh-CN" sz="1800" dirty="0">
                <a:solidFill>
                  <a:srgbClr val="1D1D1A"/>
                </a:solidFill>
              </a:rPr>
              <a:t>Reduce,</a:t>
            </a:r>
            <a:r>
              <a:rPr lang="zh-CN" altLang="en-US" sz="1800" dirty="0">
                <a:solidFill>
                  <a:srgbClr val="1D1D1A"/>
                </a:solidFill>
              </a:rPr>
              <a:t> </a:t>
            </a:r>
            <a:r>
              <a:rPr lang="en-US" altLang="zh-CN" sz="1800" dirty="0">
                <a:solidFill>
                  <a:srgbClr val="1D1D1A"/>
                </a:solidFill>
              </a:rPr>
              <a:t>etc.</a:t>
            </a:r>
            <a:r>
              <a:rPr lang="zh-CN" altLang="en-US" sz="1800" dirty="0">
                <a:solidFill>
                  <a:srgbClr val="1D1D1A"/>
                </a:solidFill>
              </a:rPr>
              <a:t>）</a:t>
            </a:r>
            <a:endParaRPr lang="en-US" altLang="zh-CN" sz="1800" dirty="0">
              <a:solidFill>
                <a:srgbClr val="1D1D1A"/>
              </a:solidFill>
            </a:endParaRPr>
          </a:p>
          <a:p>
            <a:pPr marL="694055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rgbClr val="34393C"/>
                </a:solidFill>
              </a:rPr>
              <a:t>了解</a:t>
            </a:r>
            <a:r>
              <a:rPr kumimoji="1" lang="zh-CN" altLang="en-US" sz="1600" dirty="0"/>
              <a:t>集合式通信的</a:t>
            </a:r>
            <a:r>
              <a:rPr kumimoji="1" lang="en-US" altLang="zh-CN" sz="1600" dirty="0"/>
              <a:t>3</a:t>
            </a:r>
            <a:r>
              <a:rPr kumimoji="1" lang="zh-CN" altLang="en-US" sz="1600" dirty="0"/>
              <a:t>种不同方式</a:t>
            </a:r>
            <a:endParaRPr lang="en-US" altLang="zh-CN" sz="1600" dirty="0">
              <a:solidFill>
                <a:srgbClr val="34393C"/>
              </a:solidFill>
            </a:endParaRPr>
          </a:p>
          <a:p>
            <a:pPr marL="694055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rgbClr val="34393C"/>
                </a:solidFill>
              </a:rPr>
              <a:t>了解一对多 </a:t>
            </a:r>
            <a:r>
              <a:rPr lang="en-US" altLang="zh-CN" sz="1600" dirty="0">
                <a:solidFill>
                  <a:srgbClr val="34393C"/>
                </a:solidFill>
              </a:rPr>
              <a:t>Scatter/Broadcast</a:t>
            </a:r>
            <a:r>
              <a:rPr lang="zh-CN" altLang="en-US" sz="1600" dirty="0">
                <a:solidFill>
                  <a:srgbClr val="34393C"/>
                </a:solidFill>
              </a:rPr>
              <a:t>，多对一 </a:t>
            </a:r>
            <a:r>
              <a:rPr lang="en-US" altLang="zh-CN" sz="1600" dirty="0">
                <a:solidFill>
                  <a:srgbClr val="34393C"/>
                </a:solidFill>
              </a:rPr>
              <a:t>Gather/Reduce</a:t>
            </a:r>
            <a:r>
              <a:rPr lang="zh-CN" altLang="en-US" sz="1600" dirty="0">
                <a:solidFill>
                  <a:srgbClr val="34393C"/>
                </a:solidFill>
              </a:rPr>
              <a:t>，多对多具体方式</a:t>
            </a:r>
            <a:endParaRPr lang="zh-CN" altLang="en-US" sz="1600" dirty="0">
              <a:solidFill>
                <a:srgbClr val="34393C"/>
              </a:solidFill>
            </a:endParaRPr>
          </a:p>
          <a:p>
            <a:pPr marL="694055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rgbClr val="34393C"/>
                </a:solidFill>
              </a:rPr>
              <a:t>了解多对多可以由一对多和多对一的方式组合，</a:t>
            </a:r>
            <a:r>
              <a:rPr lang="en-US" altLang="zh-CN" sz="1600" dirty="0">
                <a:solidFill>
                  <a:srgbClr val="34393C"/>
                </a:solidFill>
              </a:rPr>
              <a:t>all-Reduce</a:t>
            </a:r>
            <a:r>
              <a:rPr lang="zh-CN" altLang="en-US" sz="1600" dirty="0">
                <a:solidFill>
                  <a:srgbClr val="34393C"/>
                </a:solidFill>
              </a:rPr>
              <a:t> </a:t>
            </a:r>
            <a:r>
              <a:rPr lang="en-US" altLang="zh-CN" sz="1600" dirty="0">
                <a:solidFill>
                  <a:srgbClr val="34393C"/>
                </a:solidFill>
              </a:rPr>
              <a:t>=</a:t>
            </a:r>
            <a:r>
              <a:rPr lang="zh-CN" altLang="en-US" sz="1600" dirty="0">
                <a:solidFill>
                  <a:srgbClr val="34393C"/>
                </a:solidFill>
              </a:rPr>
              <a:t> </a:t>
            </a:r>
            <a:r>
              <a:rPr lang="en-US" altLang="zh-CN" sz="1600" dirty="0">
                <a:solidFill>
                  <a:srgbClr val="34393C"/>
                </a:solidFill>
              </a:rPr>
              <a:t>Reduce</a:t>
            </a:r>
            <a:r>
              <a:rPr lang="zh-CN" altLang="en-US" sz="1600" dirty="0">
                <a:solidFill>
                  <a:srgbClr val="34393C"/>
                </a:solidFill>
              </a:rPr>
              <a:t> </a:t>
            </a:r>
            <a:r>
              <a:rPr lang="en-US" altLang="zh-CN" sz="1600" dirty="0">
                <a:solidFill>
                  <a:srgbClr val="34393C"/>
                </a:solidFill>
              </a:rPr>
              <a:t>Scatter</a:t>
            </a:r>
            <a:r>
              <a:rPr lang="zh-CN" altLang="en-US" sz="1600" dirty="0">
                <a:solidFill>
                  <a:srgbClr val="34393C"/>
                </a:solidFill>
              </a:rPr>
              <a:t> </a:t>
            </a:r>
            <a:r>
              <a:rPr lang="en-US" altLang="zh-CN" sz="1600" dirty="0">
                <a:solidFill>
                  <a:srgbClr val="34393C"/>
                </a:solidFill>
              </a:rPr>
              <a:t>+</a:t>
            </a:r>
            <a:r>
              <a:rPr lang="zh-CN" altLang="en-US" sz="1600" dirty="0">
                <a:solidFill>
                  <a:srgbClr val="34393C"/>
                </a:solidFill>
              </a:rPr>
              <a:t> </a:t>
            </a:r>
            <a:r>
              <a:rPr lang="en-US" altLang="zh-CN" sz="1600" dirty="0">
                <a:solidFill>
                  <a:srgbClr val="34393C"/>
                </a:solidFill>
              </a:rPr>
              <a:t>All</a:t>
            </a:r>
            <a:r>
              <a:rPr lang="zh-CN" altLang="en-US" sz="1600" dirty="0">
                <a:solidFill>
                  <a:srgbClr val="34393C"/>
                </a:solidFill>
              </a:rPr>
              <a:t> </a:t>
            </a:r>
            <a:r>
              <a:rPr lang="en-US" altLang="zh-CN" sz="1600" dirty="0">
                <a:solidFill>
                  <a:srgbClr val="34393C"/>
                </a:solidFill>
              </a:rPr>
              <a:t>gather</a:t>
            </a:r>
            <a:r>
              <a:rPr lang="zh-CN" altLang="en-US" sz="1600" dirty="0">
                <a:solidFill>
                  <a:srgbClr val="34393C"/>
                </a:solidFill>
              </a:rPr>
              <a:t> </a:t>
            </a:r>
            <a:endParaRPr lang="en-US" altLang="zh-CN" sz="1400" dirty="0">
              <a:solidFill>
                <a:srgbClr val="1D1D1A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集合网络拓扑（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Hypercube 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、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Ring 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、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Torus 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、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Fat-Tree 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、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Dragonfly &amp; Dragonfly+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）</a:t>
            </a:r>
            <a:endParaRPr lang="en-US" altLang="zh-CN" sz="18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PyTorch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集合通信与计算并行</a:t>
            </a:r>
            <a:endParaRPr lang="zh-CN" alt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endParaRPr lang="zh-CN" altLang="en-US"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思维导图 </a:t>
            </a:r>
            <a:r>
              <a:rPr lang="en-US" altLang="zh-CN" dirty="0"/>
              <a:t>XMind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69" y="1330325"/>
            <a:ext cx="9982200" cy="4914900"/>
          </a:xfrm>
        </p:spPr>
      </p:pic>
      <p:sp>
        <p:nvSpPr>
          <p:cNvPr id="2" name="矩形 1"/>
          <p:cNvSpPr/>
          <p:nvPr/>
        </p:nvSpPr>
        <p:spPr>
          <a:xfrm>
            <a:off x="4624552" y="1250731"/>
            <a:ext cx="4761186" cy="161859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集合通信概览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XCCL:</a:t>
            </a:r>
            <a:r>
              <a:rPr kumimoji="1" lang="zh-CN" alt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XXXX</a:t>
            </a:r>
            <a:r>
              <a:rPr kumimoji="1" lang="zh-CN" alt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Collective</a:t>
            </a:r>
            <a:r>
              <a:rPr kumimoji="1" lang="zh-CN" alt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Communication</a:t>
            </a:r>
            <a:r>
              <a:rPr kumimoji="1" lang="zh-CN" alt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Library</a:t>
            </a:r>
            <a:endParaRPr kumimoji="1" lang="en-US" altLang="zh-CN" sz="2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694055" lvl="1" indent="-457200">
              <a:buFont typeface="+mj-lt"/>
              <a:buAutoNum type="arabicPeriod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与通信关系（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基础知识、训练推理、分布式并行）</a:t>
            </a:r>
            <a:endParaRPr lang="en-US" altLang="zh-CN" sz="20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marL="694055" lvl="1" indent="-457200">
              <a:buFont typeface="+mj-lt"/>
              <a:buAutoNum type="arabicPeriod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XCCL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基本架构（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HPC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 通信架构 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to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XCCL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 通信架构）</a:t>
            </a:r>
            <a:endParaRPr lang="en-US" altLang="zh-CN" sz="2000" dirty="0">
              <a:solidFill>
                <a:schemeClr val="bg1">
                  <a:lumMod val="75000"/>
                </a:schemeClr>
              </a:solidFill>
            </a:endParaRPr>
          </a:p>
          <a:p>
            <a:pPr marL="694055" lvl="1" indent="-457200">
              <a:buFont typeface="+mj-lt"/>
              <a:buAutoNum type="arabicPeriod"/>
            </a:pPr>
            <a:r>
              <a:rPr lang="zh-CN" altLang="en-US" sz="2000" dirty="0"/>
              <a:t>集合通信原语（</a:t>
            </a:r>
            <a:r>
              <a:rPr lang="en-US" altLang="zh-CN" sz="2000" dirty="0"/>
              <a:t>All</a:t>
            </a:r>
            <a:r>
              <a:rPr lang="zh-CN" altLang="en-US" sz="2000" dirty="0"/>
              <a:t> </a:t>
            </a:r>
            <a:r>
              <a:rPr lang="en-US" altLang="zh-CN" sz="2000" dirty="0"/>
              <a:t>Reduce,</a:t>
            </a:r>
            <a:r>
              <a:rPr lang="zh-CN" altLang="en-US" sz="2000" dirty="0"/>
              <a:t> </a:t>
            </a:r>
            <a:r>
              <a:rPr lang="en-US" altLang="zh-CN" sz="2000" dirty="0"/>
              <a:t>etc.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marL="694055" lvl="1" indent="-457200">
              <a:buFont typeface="+mj-lt"/>
              <a:buAutoNum type="arabicPeriod"/>
            </a:pP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集合网络拓扑（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Hypercube 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、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Ring 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、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Torus 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、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Fat-Tree 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、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Dragonfly &amp; Dragonfly+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）</a:t>
            </a:r>
            <a:endParaRPr lang="en-US" altLang="zh-CN" sz="20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marL="694055" lvl="1" indent="-457200">
              <a:buFont typeface="+mj-lt"/>
              <a:buAutoNum type="arabicPeriod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PyTorch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集合通信与计算并行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16743" y="558414"/>
            <a:ext cx="10970365" cy="589190"/>
          </a:xfrm>
        </p:spPr>
        <p:txBody>
          <a:bodyPr/>
          <a:lstStyle/>
          <a:p>
            <a:r>
              <a:rPr lang="zh-CN" altLang="en-US" dirty="0"/>
              <a:t>集合通信概览：基本概念</a:t>
            </a:r>
            <a:endParaRPr lang="zh-CN" altLang="en-US" dirty="0"/>
          </a:p>
        </p:txBody>
      </p:sp>
      <p:graphicFrame>
        <p:nvGraphicFramePr>
          <p:cNvPr id="19" name="内容占位符 5"/>
          <p:cNvGraphicFramePr>
            <a:graphicFrameLocks noGrp="1"/>
          </p:cNvGraphicFramePr>
          <p:nvPr>
            <p:ph sz="half" idx="1"/>
          </p:nvPr>
        </p:nvGraphicFramePr>
        <p:xfrm>
          <a:off x="616743" y="1539163"/>
          <a:ext cx="10963276" cy="445173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979312"/>
                <a:gridCol w="4491982"/>
                <a:gridCol w="4491982"/>
              </a:tblGrid>
              <a:tr h="655161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1" dirty="0">
                          <a:latin typeface="Futura Medium" panose="020B0602020204020303" pitchFamily="34" charset="-79"/>
                          <a:ea typeface="+mj-ea"/>
                          <a:cs typeface="Futura Medium" panose="020B0602020204020303" pitchFamily="34" charset="-79"/>
                        </a:rPr>
                        <a:t>通信特性</a:t>
                      </a:r>
                      <a:endParaRPr lang="zh-CN" altLang="en-US" sz="2000" b="1" dirty="0">
                        <a:latin typeface="Futura Medium" panose="020B0602020204020303" pitchFamily="34" charset="-79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Futura Medium" panose="020B0602020204020303" pitchFamily="34" charset="-79"/>
                          <a:ea typeface="+mj-ea"/>
                          <a:cs typeface="Futura Medium" panose="020B0602020204020303" pitchFamily="34" charset="-79"/>
                        </a:rPr>
                        <a:t>HCCL</a:t>
                      </a:r>
                      <a:endParaRPr lang="zh-CN" altLang="en-US" sz="2000" b="1" dirty="0">
                        <a:latin typeface="Futura Medium" panose="020B0602020204020303" pitchFamily="34" charset="-79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Futura Medium" panose="020B0602020204020303" pitchFamily="34" charset="-79"/>
                          <a:ea typeface="+mj-ea"/>
                          <a:cs typeface="Futura Medium" panose="020B0602020204020303" pitchFamily="34" charset="-79"/>
                        </a:rPr>
                        <a:t>NCCL</a:t>
                      </a:r>
                      <a:endParaRPr lang="zh-CN" altLang="en-US" sz="2000" b="1" dirty="0">
                        <a:latin typeface="Futura Medium" panose="020B0602020204020303" pitchFamily="34" charset="-79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</a:tr>
              <a:tr h="949143"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通信算法</a:t>
                      </a:r>
                      <a:endParaRPr lang="zh-CN" altLang="en-US" sz="18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ring/mesh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+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ring/</a:t>
                      </a:r>
                      <a:r>
                        <a:rPr lang="en-US" altLang="zh-CN" sz="1800" dirty="0" err="1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Hav-Doub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/Pair-Wise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，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etc.</a:t>
                      </a:r>
                      <a:endParaRPr lang="zh-CN" altLang="en-US" sz="18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ring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+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Tree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ring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etc.</a:t>
                      </a:r>
                      <a:endParaRPr lang="zh-CN" altLang="en-US" sz="1800" kern="12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</a:tr>
              <a:tr h="949143"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通信链路</a:t>
                      </a:r>
                      <a:endParaRPr lang="zh-CN" altLang="en-US" sz="18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NIC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/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灵渠总线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/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PCIE</a:t>
                      </a:r>
                      <a:endParaRPr lang="zh-CN" altLang="en-US" sz="18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NIC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/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NVLink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/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NVSwitch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/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GPU-Direct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/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PCIE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/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CMC</a:t>
                      </a:r>
                      <a:endParaRPr lang="zh-CN" altLang="en-US" sz="18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</a:tr>
              <a:tr h="949143"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通信操作</a:t>
                      </a:r>
                      <a:endParaRPr lang="zh-CN" altLang="en-US" sz="18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allreduce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broadcast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reduce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reduce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scatter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 err="1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allgather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all2all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send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 err="1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recv</a:t>
                      </a:r>
                      <a:endParaRPr lang="en-US" altLang="zh-CN" sz="18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allreduce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broadcast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reduce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reduce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scatter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 err="1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allgather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all2all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send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 err="1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recv</a:t>
                      </a:r>
                      <a:endParaRPr lang="en-US" altLang="zh-CN" sz="1800" kern="12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</a:tr>
              <a:tr h="949143"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通信域管理</a:t>
                      </a:r>
                      <a:endParaRPr lang="zh-CN" altLang="en-US" sz="18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全局通信域、子通信域、基于全局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/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子通信域配置算法</a:t>
                      </a:r>
                      <a:endParaRPr lang="en-US" altLang="zh-CN" sz="18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全局通信域、子通信域、自定义通信域配置算法</a:t>
                      </a:r>
                      <a:endParaRPr lang="zh-CN" altLang="en-US" sz="18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系统中的位置</a:t>
            </a:r>
            <a:endParaRPr lang="zh-CN" altLang="en-US" sz="6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XCCL</a:t>
            </a:r>
            <a:r>
              <a:rPr lang="zh-CN" altLang="en-US" dirty="0"/>
              <a:t> 在 </a:t>
            </a:r>
            <a:r>
              <a:rPr lang="en-US" altLang="zh-CN" dirty="0"/>
              <a:t>AI</a:t>
            </a:r>
            <a:r>
              <a:rPr lang="zh-CN" altLang="en-US" dirty="0"/>
              <a:t> 系统中的位置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/>
          <a:srcRect l="56621" b="4593"/>
          <a:stretch>
            <a:fillRect/>
          </a:stretch>
        </p:blipFill>
        <p:spPr>
          <a:xfrm>
            <a:off x="623635" y="1160835"/>
            <a:ext cx="3342235" cy="53276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217" y="1295284"/>
            <a:ext cx="6864796" cy="5058769"/>
          </a:xfrm>
          <a:prstGeom prst="rect">
            <a:avLst/>
          </a:prstGeom>
        </p:spPr>
      </p:pic>
      <p:sp>
        <p:nvSpPr>
          <p:cNvPr id="10" name="右箭头 9"/>
          <p:cNvSpPr/>
          <p:nvPr/>
        </p:nvSpPr>
        <p:spPr>
          <a:xfrm>
            <a:off x="4046483" y="3429000"/>
            <a:ext cx="788276" cy="10063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XCCL</a:t>
            </a:r>
            <a:r>
              <a:rPr lang="zh-CN" altLang="en-US" dirty="0"/>
              <a:t> 对通信操作支持情况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1772"/>
          <a:stretch>
            <a:fillRect/>
          </a:stretch>
        </p:blipFill>
        <p:spPr>
          <a:xfrm>
            <a:off x="616644" y="1527265"/>
            <a:ext cx="10963473" cy="42619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/>
          <a:srcRect b="56698"/>
          <a:stretch>
            <a:fillRect/>
          </a:stretch>
        </p:blipFill>
        <p:spPr>
          <a:xfrm>
            <a:off x="600903" y="1429871"/>
            <a:ext cx="10994955" cy="4508475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</a:ln>
        </p:spPr>
      </p:pic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XCCL</a:t>
            </a:r>
            <a:r>
              <a:rPr lang="zh-CN" altLang="en-US" dirty="0"/>
              <a:t> 对通信操作支持情况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commondata" val="eyJoZGlkIjoiZjFmZWIzNDg2MmIzZjExOTIzMmViNTBmYTMwYTk0ZWYifQ=="/>
</p:tagLst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2728</Words>
  <Application>WPS 演示</Application>
  <PresentationFormat>自定义</PresentationFormat>
  <Paragraphs>296</Paragraphs>
  <Slides>26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26</vt:i4>
      </vt:variant>
    </vt:vector>
  </HeadingPairs>
  <TitlesOfParts>
    <vt:vector size="50" baseType="lpstr">
      <vt:lpstr>Arial</vt:lpstr>
      <vt:lpstr>宋体</vt:lpstr>
      <vt:lpstr>Wingdings</vt:lpstr>
      <vt:lpstr>微软雅黑</vt:lpstr>
      <vt:lpstr>Futura Medium</vt:lpstr>
      <vt:lpstr>Segoe Print</vt:lpstr>
      <vt:lpstr>华文细黑</vt:lpstr>
      <vt:lpstr>FrutigerNext LT Medium</vt:lpstr>
      <vt:lpstr>Gill Sans MT</vt:lpstr>
      <vt:lpstr>ACGN-MiaoGB-Flash</vt:lpstr>
      <vt:lpstr>MS PGothic</vt:lpstr>
      <vt:lpstr>Calibri</vt:lpstr>
      <vt:lpstr>黑体</vt:lpstr>
      <vt:lpstr>Huawei Sans</vt:lpstr>
      <vt:lpstr>DejaVu Math TeX Gyre</vt:lpstr>
      <vt:lpstr>Arial Unicode MS</vt:lpstr>
      <vt:lpstr>等线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思维导图 XMind</vt:lpstr>
      <vt:lpstr>集合通信概览</vt:lpstr>
      <vt:lpstr>集合通信概览：基本概念</vt:lpstr>
      <vt:lpstr>PowerPoint 演示文稿</vt:lpstr>
      <vt:lpstr>XCCL 在 AI 系统中的位置</vt:lpstr>
      <vt:lpstr>XCCL 对通信操作支持情况</vt:lpstr>
      <vt:lpstr>XCCL 对通信操作支持情况</vt:lpstr>
      <vt:lpstr>HCCL 对通信操作支持情况</vt:lpstr>
      <vt:lpstr>PowerPoint 演示文稿</vt:lpstr>
      <vt:lpstr>Broadcast</vt:lpstr>
      <vt:lpstr>Scatter</vt:lpstr>
      <vt:lpstr>PowerPoint 演示文稿</vt:lpstr>
      <vt:lpstr>Reduce</vt:lpstr>
      <vt:lpstr>Gather</vt:lpstr>
      <vt:lpstr>PowerPoint 演示文稿</vt:lpstr>
      <vt:lpstr>All Reduce</vt:lpstr>
      <vt:lpstr>All-Gather</vt:lpstr>
      <vt:lpstr>Reduce Scatter</vt:lpstr>
      <vt:lpstr>All2All</vt:lpstr>
      <vt:lpstr>All Reduce 操作分解</vt:lpstr>
      <vt:lpstr>PowerPoint 演示文稿</vt:lpstr>
      <vt:lpstr>典型通信模型</vt:lpstr>
      <vt:lpstr>小结与思考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˙</cp:lastModifiedBy>
  <cp:revision>9467</cp:revision>
  <cp:lastPrinted>2023-09-08T09:14:00Z</cp:lastPrinted>
  <dcterms:created xsi:type="dcterms:W3CDTF">2020-08-28T08:44:00Z</dcterms:created>
  <dcterms:modified xsi:type="dcterms:W3CDTF">2024-06-05T08:45:56Z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  <property fmtid="{D5CDD505-2E9C-101B-9397-08002B2CF9AE}" pid="9" name="ICV">
    <vt:lpwstr>462BB72F07B6475AA0858E8334673FFD_12</vt:lpwstr>
  </property>
  <property fmtid="{D5CDD505-2E9C-101B-9397-08002B2CF9AE}" pid="10" name="KSOProductBuildVer">
    <vt:lpwstr>2052-12.1.0.16929</vt:lpwstr>
  </property>
</Properties>
</file>